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432" r:id="rId2"/>
    <p:sldId id="922" r:id="rId3"/>
    <p:sldId id="929" r:id="rId4"/>
    <p:sldId id="955" r:id="rId5"/>
    <p:sldId id="942" r:id="rId6"/>
    <p:sldId id="943" r:id="rId7"/>
    <p:sldId id="944" r:id="rId8"/>
    <p:sldId id="945" r:id="rId9"/>
    <p:sldId id="802" r:id="rId10"/>
    <p:sldId id="939" r:id="rId11"/>
    <p:sldId id="956" r:id="rId12"/>
    <p:sldId id="953" r:id="rId13"/>
    <p:sldId id="950" r:id="rId14"/>
    <p:sldId id="952" r:id="rId15"/>
    <p:sldId id="954" r:id="rId16"/>
    <p:sldId id="928" r:id="rId17"/>
    <p:sldId id="935" r:id="rId18"/>
    <p:sldId id="820" r:id="rId19"/>
    <p:sldId id="821" r:id="rId20"/>
    <p:sldId id="822" r:id="rId21"/>
    <p:sldId id="838" r:id="rId22"/>
    <p:sldId id="839" r:id="rId23"/>
    <p:sldId id="840" r:id="rId24"/>
    <p:sldId id="930" r:id="rId25"/>
    <p:sldId id="824" r:id="rId26"/>
    <p:sldId id="931" r:id="rId27"/>
    <p:sldId id="932" r:id="rId28"/>
    <p:sldId id="934" r:id="rId29"/>
    <p:sldId id="933" r:id="rId30"/>
    <p:sldId id="936" r:id="rId31"/>
    <p:sldId id="937" r:id="rId32"/>
    <p:sldId id="917" r:id="rId33"/>
    <p:sldId id="925" r:id="rId34"/>
    <p:sldId id="923" r:id="rId35"/>
  </p:sldIdLst>
  <p:sldSz cx="9144000" cy="6858000" type="screen4x3"/>
  <p:notesSz cx="10234613" cy="70993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015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24" autoAdjust="0"/>
    <p:restoredTop sz="94718" autoAdjust="0"/>
  </p:normalViewPr>
  <p:slideViewPr>
    <p:cSldViewPr>
      <p:cViewPr varScale="1">
        <p:scale>
          <a:sx n="94" d="100"/>
          <a:sy n="94" d="100"/>
        </p:scale>
        <p:origin x="-64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900"/>
    </p:cViewPr>
  </p:sorterViewPr>
  <p:notesViewPr>
    <p:cSldViewPr>
      <p:cViewPr varScale="1">
        <p:scale>
          <a:sx n="75" d="100"/>
          <a:sy n="75" d="100"/>
        </p:scale>
        <p:origin x="-864" y="-96"/>
      </p:cViewPr>
      <p:guideLst>
        <p:guide orient="horz" pos="2236"/>
        <p:guide pos="32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48D09C-88DB-4366-98E1-F9FEBDB7AF25}"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C37C0329-6D7B-40C3-A40E-D6B34F62A0D0}">
      <dgm:prSet phldrT="[Text]" custT="1"/>
      <dgm:spPr>
        <a:noFill/>
        <a:ln>
          <a:solidFill>
            <a:schemeClr val="tx1"/>
          </a:solidFill>
        </a:ln>
      </dgm:spPr>
      <dgm:t>
        <a:bodyPr/>
        <a:lstStyle/>
        <a:p>
          <a:r>
            <a:rPr lang="en-US" sz="1800" b="1" dirty="0" smtClean="0">
              <a:solidFill>
                <a:schemeClr val="tx1"/>
              </a:solidFill>
              <a:latin typeface="Bookman Old Style" pitchFamily="18" charset="0"/>
            </a:rPr>
            <a:t>Schedule I</a:t>
          </a:r>
          <a:endParaRPr lang="en-US" dirty="0">
            <a:solidFill>
              <a:schemeClr val="tx1"/>
            </a:solidFill>
          </a:endParaRPr>
        </a:p>
      </dgm:t>
    </dgm:pt>
    <dgm:pt modelId="{5C82ECD0-CDE0-47B5-AE37-E647E4F1A224}" type="parTrans" cxnId="{74161936-0C8B-478E-8FB5-1EADB11B8DDC}">
      <dgm:prSet/>
      <dgm:spPr/>
      <dgm:t>
        <a:bodyPr/>
        <a:lstStyle/>
        <a:p>
          <a:endParaRPr lang="en-US"/>
        </a:p>
      </dgm:t>
    </dgm:pt>
    <dgm:pt modelId="{A8ED8A32-DF77-4A72-ACAD-336C65DE6D24}" type="sibTrans" cxnId="{74161936-0C8B-478E-8FB5-1EADB11B8DDC}">
      <dgm:prSet/>
      <dgm:spPr/>
      <dgm:t>
        <a:bodyPr/>
        <a:lstStyle/>
        <a:p>
          <a:endParaRPr lang="en-US"/>
        </a:p>
      </dgm:t>
    </dgm:pt>
    <dgm:pt modelId="{86088E23-858C-4BCF-A802-950356765C10}">
      <dgm:prSet phldrT="[Text]" custT="1"/>
      <dgm:spPr>
        <a:noFill/>
        <a:ln>
          <a:solidFill>
            <a:schemeClr val="tx1"/>
          </a:solidFill>
        </a:ln>
      </dgm:spPr>
      <dgm:t>
        <a:bodyPr/>
        <a:lstStyle/>
        <a:p>
          <a:r>
            <a:rPr lang="en-US" sz="1800" b="1" dirty="0" smtClean="0">
              <a:solidFill>
                <a:schemeClr val="tx1"/>
              </a:solidFill>
              <a:latin typeface="Bookman Old Style" pitchFamily="18" charset="0"/>
            </a:rPr>
            <a:t>Schedule II</a:t>
          </a:r>
          <a:r>
            <a:rPr lang="en-US" sz="1800" dirty="0" smtClean="0">
              <a:solidFill>
                <a:schemeClr val="tx1"/>
              </a:solidFill>
              <a:latin typeface="Bookman Old Style" pitchFamily="18" charset="0"/>
            </a:rPr>
            <a:t> </a:t>
          </a:r>
          <a:endParaRPr lang="en-US" dirty="0">
            <a:solidFill>
              <a:schemeClr val="tx1"/>
            </a:solidFill>
          </a:endParaRPr>
        </a:p>
      </dgm:t>
    </dgm:pt>
    <dgm:pt modelId="{F3053F67-1AB7-4D43-A124-A795DF29793A}" type="parTrans" cxnId="{C083CCE1-58C9-4F89-88FC-828A2E78F63D}">
      <dgm:prSet/>
      <dgm:spPr/>
      <dgm:t>
        <a:bodyPr/>
        <a:lstStyle/>
        <a:p>
          <a:endParaRPr lang="en-US"/>
        </a:p>
      </dgm:t>
    </dgm:pt>
    <dgm:pt modelId="{AF5BE294-3062-45CB-9EA5-9D37D52A3D07}" type="sibTrans" cxnId="{C083CCE1-58C9-4F89-88FC-828A2E78F63D}">
      <dgm:prSet/>
      <dgm:spPr/>
      <dgm:t>
        <a:bodyPr/>
        <a:lstStyle/>
        <a:p>
          <a:endParaRPr lang="en-US"/>
        </a:p>
      </dgm:t>
    </dgm:pt>
    <dgm:pt modelId="{AC9E68AB-82A9-4F2A-B798-EBC321E0D7E1}">
      <dgm:prSet phldrT="[Text]" custT="1"/>
      <dgm:spPr>
        <a:noFill/>
        <a:ln>
          <a:solidFill>
            <a:schemeClr val="tx1"/>
          </a:solidFill>
        </a:ln>
      </dgm:spPr>
      <dgm:t>
        <a:bodyPr/>
        <a:lstStyle/>
        <a:p>
          <a:r>
            <a:rPr lang="en-US" sz="1800" b="1" dirty="0" smtClean="0">
              <a:solidFill>
                <a:schemeClr val="tx1"/>
              </a:solidFill>
              <a:latin typeface="Bookman Old Style" pitchFamily="18" charset="0"/>
            </a:rPr>
            <a:t>Schedule III</a:t>
          </a:r>
          <a:r>
            <a:rPr lang="en-US" sz="1800" dirty="0" smtClean="0">
              <a:solidFill>
                <a:schemeClr val="tx1"/>
              </a:solidFill>
              <a:latin typeface="Bookman Old Style" pitchFamily="18" charset="0"/>
            </a:rPr>
            <a:t> </a:t>
          </a:r>
          <a:endParaRPr lang="en-US" dirty="0">
            <a:solidFill>
              <a:schemeClr val="tx1"/>
            </a:solidFill>
          </a:endParaRPr>
        </a:p>
      </dgm:t>
    </dgm:pt>
    <dgm:pt modelId="{507D8B63-70DD-4CF5-84EB-F560BE3DE8C6}" type="parTrans" cxnId="{0C3413FB-7FAE-4D0E-9B50-AB570081DA06}">
      <dgm:prSet/>
      <dgm:spPr/>
      <dgm:t>
        <a:bodyPr/>
        <a:lstStyle/>
        <a:p>
          <a:endParaRPr lang="en-US"/>
        </a:p>
      </dgm:t>
    </dgm:pt>
    <dgm:pt modelId="{997C414E-64F5-4900-9627-24C02B8B166D}" type="sibTrans" cxnId="{0C3413FB-7FAE-4D0E-9B50-AB570081DA06}">
      <dgm:prSet/>
      <dgm:spPr/>
      <dgm:t>
        <a:bodyPr/>
        <a:lstStyle/>
        <a:p>
          <a:endParaRPr lang="en-US"/>
        </a:p>
      </dgm:t>
    </dgm:pt>
    <dgm:pt modelId="{38D78B1A-B8ED-4B45-B18A-49E14A594D1C}">
      <dgm:prSet custT="1"/>
      <dgm:spPr>
        <a:noFill/>
        <a:ln>
          <a:solidFill>
            <a:schemeClr val="tx1"/>
          </a:solidFill>
        </a:ln>
      </dgm:spPr>
      <dgm:t>
        <a:bodyPr/>
        <a:lstStyle/>
        <a:p>
          <a:r>
            <a:rPr lang="en-US" sz="1600" b="1" dirty="0" smtClean="0">
              <a:solidFill>
                <a:srgbClr val="FF0000"/>
              </a:solidFill>
              <a:latin typeface="Bookman Old Style" pitchFamily="18" charset="0"/>
            </a:rPr>
            <a:t>RBI approval</a:t>
          </a:r>
        </a:p>
        <a:p>
          <a:r>
            <a:rPr lang="en-US" sz="1600" b="1" dirty="0" smtClean="0">
              <a:solidFill>
                <a:schemeClr val="tx1"/>
              </a:solidFill>
              <a:latin typeface="Bookman Old Style" pitchFamily="18" charset="0"/>
            </a:rPr>
            <a:t>Required only if exceeds threshold limit</a:t>
          </a:r>
          <a:endParaRPr lang="en-US" sz="1600" b="1" dirty="0">
            <a:solidFill>
              <a:schemeClr val="tx1"/>
            </a:solidFill>
          </a:endParaRPr>
        </a:p>
      </dgm:t>
    </dgm:pt>
    <dgm:pt modelId="{570C42F9-4B39-4D8B-B425-5142EF95625B}" type="parTrans" cxnId="{37FAFAA3-3E37-4523-BB5D-9F3DBA10C195}">
      <dgm:prSet/>
      <dgm:spPr/>
      <dgm:t>
        <a:bodyPr/>
        <a:lstStyle/>
        <a:p>
          <a:endParaRPr lang="en-US"/>
        </a:p>
      </dgm:t>
    </dgm:pt>
    <dgm:pt modelId="{C1DA01EF-C738-42A7-A3C9-5E3DBDC992E6}" type="sibTrans" cxnId="{37FAFAA3-3E37-4523-BB5D-9F3DBA10C195}">
      <dgm:prSet/>
      <dgm:spPr/>
      <dgm:t>
        <a:bodyPr/>
        <a:lstStyle/>
        <a:p>
          <a:endParaRPr lang="en-US"/>
        </a:p>
      </dgm:t>
    </dgm:pt>
    <dgm:pt modelId="{871BA20F-1B20-49E7-A700-21684AC994E6}">
      <dgm:prSet custT="1"/>
      <dgm:spPr>
        <a:noFill/>
        <a:ln>
          <a:solidFill>
            <a:schemeClr val="tx1"/>
          </a:solidFill>
        </a:ln>
      </dgm:spPr>
      <dgm:t>
        <a:bodyPr/>
        <a:lstStyle/>
        <a:p>
          <a:r>
            <a:rPr lang="en-US" sz="1800" b="1" dirty="0" smtClean="0">
              <a:solidFill>
                <a:srgbClr val="FF0000"/>
              </a:solidFill>
              <a:latin typeface="Bookman Old Style" pitchFamily="18" charset="0"/>
            </a:rPr>
            <a:t>Ministry/Department of Central Government approval </a:t>
          </a:r>
          <a:r>
            <a:rPr lang="en-US" sz="1800" b="1" dirty="0" smtClean="0">
              <a:solidFill>
                <a:schemeClr val="tx1"/>
              </a:solidFill>
              <a:latin typeface="Bookman Old Style" pitchFamily="18" charset="0"/>
            </a:rPr>
            <a:t>required </a:t>
          </a:r>
          <a:endParaRPr lang="en-US" dirty="0">
            <a:solidFill>
              <a:schemeClr val="tx1"/>
            </a:solidFill>
          </a:endParaRPr>
        </a:p>
      </dgm:t>
    </dgm:pt>
    <dgm:pt modelId="{9A5AB85C-017D-4587-8C23-C70C51928B58}" type="parTrans" cxnId="{59C57FA9-54BA-446D-918A-7FEB7DF070ED}">
      <dgm:prSet/>
      <dgm:spPr/>
      <dgm:t>
        <a:bodyPr/>
        <a:lstStyle/>
        <a:p>
          <a:endParaRPr lang="en-US"/>
        </a:p>
      </dgm:t>
    </dgm:pt>
    <dgm:pt modelId="{998E1F3E-D3A5-4C16-9794-781F1E8DED2D}" type="sibTrans" cxnId="{59C57FA9-54BA-446D-918A-7FEB7DF070ED}">
      <dgm:prSet/>
      <dgm:spPr/>
      <dgm:t>
        <a:bodyPr/>
        <a:lstStyle/>
        <a:p>
          <a:endParaRPr lang="en-US"/>
        </a:p>
      </dgm:t>
    </dgm:pt>
    <dgm:pt modelId="{981E01E1-23AF-4D82-B475-F76537FDB4B4}">
      <dgm:prSet custT="1"/>
      <dgm:spPr>
        <a:noFill/>
        <a:ln>
          <a:solidFill>
            <a:schemeClr val="tx1"/>
          </a:solidFill>
        </a:ln>
      </dgm:spPr>
      <dgm:t>
        <a:bodyPr/>
        <a:lstStyle/>
        <a:p>
          <a:r>
            <a:rPr lang="en-US" sz="1800" b="1" dirty="0" smtClean="0">
              <a:solidFill>
                <a:schemeClr val="tx1"/>
              </a:solidFill>
              <a:latin typeface="Bookman Old Style" pitchFamily="18" charset="0"/>
            </a:rPr>
            <a:t>Foreign exchange withdrawal is </a:t>
          </a:r>
          <a:r>
            <a:rPr lang="en-US" sz="1800" b="1" dirty="0" smtClean="0">
              <a:solidFill>
                <a:srgbClr val="FF0000"/>
              </a:solidFill>
              <a:latin typeface="Bookman Old Style" pitchFamily="18" charset="0"/>
            </a:rPr>
            <a:t>prohibited</a:t>
          </a:r>
          <a:r>
            <a:rPr lang="en-US" sz="1800" dirty="0" smtClean="0">
              <a:solidFill>
                <a:srgbClr val="FF0000"/>
              </a:solidFill>
              <a:latin typeface="Bookman Old Style" pitchFamily="18" charset="0"/>
            </a:rPr>
            <a:t> </a:t>
          </a:r>
          <a:endParaRPr lang="en-US" dirty="0">
            <a:solidFill>
              <a:srgbClr val="FF0000"/>
            </a:solidFill>
          </a:endParaRPr>
        </a:p>
      </dgm:t>
    </dgm:pt>
    <dgm:pt modelId="{7371C852-A063-4D5C-888B-F9D5A87ABBAB}" type="parTrans" cxnId="{B8E00D3F-3699-481E-B9A6-01B2CA7BF8B8}">
      <dgm:prSet/>
      <dgm:spPr/>
      <dgm:t>
        <a:bodyPr/>
        <a:lstStyle/>
        <a:p>
          <a:endParaRPr lang="en-US"/>
        </a:p>
      </dgm:t>
    </dgm:pt>
    <dgm:pt modelId="{C3E06D98-C6E6-4436-A9BE-0FFDEA6BE190}" type="sibTrans" cxnId="{B8E00D3F-3699-481E-B9A6-01B2CA7BF8B8}">
      <dgm:prSet/>
      <dgm:spPr/>
      <dgm:t>
        <a:bodyPr/>
        <a:lstStyle/>
        <a:p>
          <a:endParaRPr lang="en-US"/>
        </a:p>
      </dgm:t>
    </dgm:pt>
    <dgm:pt modelId="{EA737629-802A-48E6-8A7D-66C8BFBDB2EE}">
      <dgm:prSet custT="1"/>
      <dgm:spPr>
        <a:noFill/>
        <a:ln>
          <a:solidFill>
            <a:schemeClr val="tx1"/>
          </a:solidFill>
        </a:ln>
      </dgm:spPr>
      <dgm:t>
        <a:bodyPr/>
        <a:lstStyle/>
        <a:p>
          <a:pPr algn="ctr">
            <a:spcAft>
              <a:spcPct val="35000"/>
            </a:spcAft>
          </a:pPr>
          <a:r>
            <a:rPr lang="en-US" sz="1600" b="1" dirty="0" smtClean="0">
              <a:solidFill>
                <a:srgbClr val="FF0000"/>
              </a:solidFill>
              <a:latin typeface="Bookman Old Style" pitchFamily="18" charset="0"/>
            </a:rPr>
            <a:t>Examples</a:t>
          </a:r>
        </a:p>
        <a:p>
          <a:pPr marL="117475" indent="-117475" algn="l">
            <a:spcAft>
              <a:spcPts val="0"/>
            </a:spcAft>
          </a:pPr>
          <a:r>
            <a:rPr lang="en-US" sz="1600" dirty="0" smtClean="0">
              <a:solidFill>
                <a:srgbClr val="000066"/>
              </a:solidFill>
              <a:latin typeface="Rupee Foradian"/>
            </a:rPr>
            <a:t>•</a:t>
          </a:r>
          <a:r>
            <a:rPr lang="en-US" sz="1600" dirty="0" smtClean="0">
              <a:solidFill>
                <a:srgbClr val="000066"/>
              </a:solidFill>
              <a:latin typeface="Bookman Old Style" pitchFamily="18" charset="0"/>
            </a:rPr>
            <a:t>Lottery winnings</a:t>
          </a:r>
        </a:p>
        <a:p>
          <a:pPr marL="117475" indent="-117475" algn="l">
            <a:spcAft>
              <a:spcPts val="0"/>
            </a:spcAft>
          </a:pPr>
          <a:r>
            <a:rPr lang="en-US" sz="1600" dirty="0" smtClean="0">
              <a:solidFill>
                <a:srgbClr val="000066"/>
              </a:solidFill>
              <a:latin typeface="Bookman Old Style" pitchFamily="18" charset="0"/>
            </a:rPr>
            <a:t>•Racing/riding etc.</a:t>
          </a:r>
        </a:p>
        <a:p>
          <a:pPr marL="117475" indent="-117475" algn="l">
            <a:spcAft>
              <a:spcPts val="0"/>
            </a:spcAft>
          </a:pPr>
          <a:r>
            <a:rPr lang="en-US" sz="1600" dirty="0" smtClean="0">
              <a:solidFill>
                <a:srgbClr val="000066"/>
              </a:solidFill>
              <a:latin typeface="Rupee Foradian"/>
            </a:rPr>
            <a:t>•</a:t>
          </a:r>
          <a:r>
            <a:rPr lang="en-US" sz="1600" dirty="0" smtClean="0">
              <a:solidFill>
                <a:srgbClr val="000066"/>
              </a:solidFill>
              <a:latin typeface="Bookman Old Style" pitchFamily="18" charset="0"/>
            </a:rPr>
            <a:t>Purchase of lottery tickets, banned /prescribed magazines, football pools, sweepstakes etc.              </a:t>
          </a:r>
        </a:p>
        <a:p>
          <a:pPr marL="117475" indent="-117475" algn="l">
            <a:spcAft>
              <a:spcPts val="0"/>
            </a:spcAft>
          </a:pPr>
          <a:r>
            <a:rPr lang="en-US" sz="1600" dirty="0" smtClean="0">
              <a:solidFill>
                <a:srgbClr val="000066"/>
              </a:solidFill>
              <a:latin typeface="Rupee Foradian"/>
            </a:rPr>
            <a:t>•C</a:t>
          </a:r>
          <a:r>
            <a:rPr lang="en-US" sz="1600" dirty="0" smtClean="0">
              <a:solidFill>
                <a:srgbClr val="000066"/>
              </a:solidFill>
              <a:latin typeface="Bookman Old Style" pitchFamily="18" charset="0"/>
            </a:rPr>
            <a:t>ommission towards equity investment in JVs/ </a:t>
          </a:r>
          <a:r>
            <a:rPr lang="en-US" sz="1600" dirty="0" err="1" smtClean="0">
              <a:solidFill>
                <a:srgbClr val="000066"/>
              </a:solidFill>
              <a:latin typeface="Bookman Old Style" pitchFamily="18" charset="0"/>
            </a:rPr>
            <a:t>WoS</a:t>
          </a:r>
          <a:r>
            <a:rPr lang="en-US" sz="1600" dirty="0" smtClean="0">
              <a:solidFill>
                <a:srgbClr val="000066"/>
              </a:solidFill>
              <a:latin typeface="Bookman Old Style" pitchFamily="18" charset="0"/>
            </a:rPr>
            <a:t> abroad of Indian companies</a:t>
          </a:r>
        </a:p>
        <a:p>
          <a:pPr marL="117475" indent="-117475" algn="l">
            <a:spcAft>
              <a:spcPts val="0"/>
            </a:spcAft>
          </a:pPr>
          <a:r>
            <a:rPr lang="en-US" sz="1600" dirty="0" smtClean="0">
              <a:solidFill>
                <a:srgbClr val="000066"/>
              </a:solidFill>
              <a:latin typeface="Bookman Old Style" pitchFamily="18" charset="0"/>
            </a:rPr>
            <a:t>•Call Back Services of telephones etc.</a:t>
          </a:r>
          <a:endParaRPr lang="en-US" sz="1600" dirty="0">
            <a:solidFill>
              <a:srgbClr val="000066"/>
            </a:solidFill>
          </a:endParaRPr>
        </a:p>
      </dgm:t>
    </dgm:pt>
    <dgm:pt modelId="{6B5DA934-7ECB-4FEE-966D-1E3C758BEF9E}" type="parTrans" cxnId="{AC8BDBAF-2331-47BF-8C7F-C46F0CD7FF6E}">
      <dgm:prSet/>
      <dgm:spPr/>
      <dgm:t>
        <a:bodyPr/>
        <a:lstStyle/>
        <a:p>
          <a:endParaRPr lang="en-US"/>
        </a:p>
      </dgm:t>
    </dgm:pt>
    <dgm:pt modelId="{FEEBE17B-DBCD-4CDD-B917-828FA72229F5}" type="sibTrans" cxnId="{AC8BDBAF-2331-47BF-8C7F-C46F0CD7FF6E}">
      <dgm:prSet/>
      <dgm:spPr/>
      <dgm:t>
        <a:bodyPr/>
        <a:lstStyle/>
        <a:p>
          <a:endParaRPr lang="en-US"/>
        </a:p>
      </dgm:t>
    </dgm:pt>
    <dgm:pt modelId="{8B135D03-E149-4BE7-9574-E7987A2B4D18}">
      <dgm:prSet custT="1"/>
      <dgm:spPr>
        <a:noFill/>
        <a:ln>
          <a:solidFill>
            <a:schemeClr val="tx1"/>
          </a:solidFill>
        </a:ln>
      </dgm:spPr>
      <dgm:t>
        <a:bodyPr/>
        <a:lstStyle/>
        <a:p>
          <a:pPr algn="ctr"/>
          <a:r>
            <a:rPr lang="en-US" sz="1600" b="1" dirty="0" smtClean="0">
              <a:solidFill>
                <a:srgbClr val="FF0000"/>
              </a:solidFill>
              <a:latin typeface="Bookman Old Style" pitchFamily="18" charset="0"/>
            </a:rPr>
            <a:t>Examples</a:t>
          </a:r>
        </a:p>
        <a:p>
          <a:pPr marL="117475" indent="-117475" algn="l"/>
          <a:r>
            <a:rPr lang="en-US" sz="1600" dirty="0" smtClean="0">
              <a:solidFill>
                <a:srgbClr val="000066"/>
              </a:solidFill>
              <a:latin typeface="Rupee Foradian"/>
            </a:rPr>
            <a:t>•</a:t>
          </a:r>
          <a:r>
            <a:rPr lang="en-US" sz="1600" dirty="0" smtClean="0">
              <a:solidFill>
                <a:srgbClr val="000066"/>
              </a:solidFill>
              <a:latin typeface="Bookman Old Style" pitchFamily="18" charset="0"/>
            </a:rPr>
            <a:t>Cultural Tours (Ministry of Human Resources Development)</a:t>
          </a:r>
        </a:p>
        <a:p>
          <a:pPr marL="117475" indent="-117475" algn="l"/>
          <a:r>
            <a:rPr lang="en-US" sz="1600" dirty="0" smtClean="0">
              <a:solidFill>
                <a:srgbClr val="000066"/>
              </a:solidFill>
              <a:latin typeface="Bookman Old Style" pitchFamily="18" charset="0"/>
            </a:rPr>
            <a:t>•Hiring charges of transponders (Ministry of  I&amp;B) etc.</a:t>
          </a:r>
          <a:endParaRPr lang="en-US" sz="1600" dirty="0">
            <a:solidFill>
              <a:srgbClr val="000066"/>
            </a:solidFill>
          </a:endParaRPr>
        </a:p>
      </dgm:t>
    </dgm:pt>
    <dgm:pt modelId="{4C57148E-803E-4574-9C0E-EEC0F96B17E1}" type="parTrans" cxnId="{C66CC80F-D956-4312-9BA1-E08D68B9BC72}">
      <dgm:prSet/>
      <dgm:spPr/>
      <dgm:t>
        <a:bodyPr/>
        <a:lstStyle/>
        <a:p>
          <a:endParaRPr lang="en-US"/>
        </a:p>
      </dgm:t>
    </dgm:pt>
    <dgm:pt modelId="{561A9C36-959D-4F75-9F64-958B22EB327F}" type="sibTrans" cxnId="{C66CC80F-D956-4312-9BA1-E08D68B9BC72}">
      <dgm:prSet/>
      <dgm:spPr/>
      <dgm:t>
        <a:bodyPr/>
        <a:lstStyle/>
        <a:p>
          <a:endParaRPr lang="en-US"/>
        </a:p>
      </dgm:t>
    </dgm:pt>
    <dgm:pt modelId="{06EFCF64-1A27-42C7-9F1D-8164AAC5851A}">
      <dgm:prSet custT="1"/>
      <dgm:spPr>
        <a:noFill/>
        <a:ln>
          <a:solidFill>
            <a:schemeClr val="tx1"/>
          </a:solidFill>
        </a:ln>
      </dgm:spPr>
      <dgm:t>
        <a:bodyPr/>
        <a:lstStyle/>
        <a:p>
          <a:pPr algn="ctr" defTabSz="711200">
            <a:lnSpc>
              <a:spcPct val="90000"/>
            </a:lnSpc>
            <a:spcBef>
              <a:spcPct val="0"/>
            </a:spcBef>
            <a:spcAft>
              <a:spcPct val="35000"/>
            </a:spcAft>
          </a:pPr>
          <a:r>
            <a:rPr lang="en-US" sz="1400" b="1" dirty="0" smtClean="0">
              <a:solidFill>
                <a:srgbClr val="FF0000"/>
              </a:solidFill>
              <a:latin typeface="Bookman Old Style" pitchFamily="18" charset="0"/>
            </a:rPr>
            <a:t>Examples</a:t>
          </a:r>
        </a:p>
        <a:p>
          <a:pPr algn="ctr" defTabSz="711200">
            <a:lnSpc>
              <a:spcPct val="90000"/>
            </a:lnSpc>
            <a:spcBef>
              <a:spcPct val="0"/>
            </a:spcBef>
            <a:spcAft>
              <a:spcPct val="35000"/>
            </a:spcAft>
          </a:pPr>
          <a:r>
            <a:rPr lang="en-US" sz="1400" b="1" dirty="0" smtClean="0">
              <a:solidFill>
                <a:srgbClr val="FF0000"/>
              </a:solidFill>
              <a:latin typeface="Bookman Old Style" pitchFamily="18" charset="0"/>
            </a:rPr>
            <a:t>Individuals within LRS limit of US$ 250,000</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sym typeface="Wingdings"/>
            </a:rPr>
            <a:t>•</a:t>
          </a:r>
          <a:r>
            <a:rPr lang="en-US" sz="1400" dirty="0" smtClean="0">
              <a:solidFill>
                <a:srgbClr val="000066"/>
              </a:solidFill>
              <a:latin typeface="Bookman Old Style" pitchFamily="18" charset="0"/>
            </a:rPr>
            <a:t>Private visits  abroad</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•Gifts, Donations</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•Going abroad for employment</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•Maintenance of close relatives abroad</a:t>
          </a:r>
        </a:p>
        <a:p>
          <a:pPr algn="l" defTabSz="711200">
            <a:lnSpc>
              <a:spcPct val="90000"/>
            </a:lnSpc>
            <a:spcBef>
              <a:spcPct val="0"/>
            </a:spcBef>
            <a:spcAft>
              <a:spcPts val="0"/>
            </a:spcAft>
          </a:pPr>
          <a:r>
            <a:rPr lang="en-US" sz="1400" dirty="0" smtClean="0">
              <a:solidFill>
                <a:srgbClr val="000066"/>
              </a:solidFill>
              <a:latin typeface="Bookman Old Style" pitchFamily="18" charset="0"/>
            </a:rPr>
            <a:t>•Business travel</a:t>
          </a:r>
        </a:p>
        <a:p>
          <a:pPr marL="117475" marR="0" indent="-117475" algn="l" defTabSz="914400" eaLnBrk="1" fontAlgn="auto" latinLnBrk="0" hangingPunct="1">
            <a:lnSpc>
              <a:spcPct val="100000"/>
            </a:lnSpc>
            <a:spcBef>
              <a:spcPts val="0"/>
            </a:spcBef>
            <a:spcAft>
              <a:spcPts val="0"/>
            </a:spcAft>
            <a:buClrTx/>
            <a:buSzTx/>
            <a:buFontTx/>
            <a:buNone/>
            <a:tabLst/>
            <a:defRPr/>
          </a:pPr>
          <a:r>
            <a:rPr lang="en-US" sz="1400" dirty="0" smtClean="0">
              <a:solidFill>
                <a:srgbClr val="000066"/>
              </a:solidFill>
              <a:latin typeface="Bookman Old Style" pitchFamily="18" charset="0"/>
            </a:rPr>
            <a:t>•Medical treatment abroad</a:t>
          </a:r>
        </a:p>
        <a:p>
          <a:pPr marL="117475" marR="0" indent="-117475" algn="l" defTabSz="91440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Other than Individuals</a:t>
          </a:r>
          <a:endParaRPr lang="en-US" sz="1400" dirty="0" smtClean="0">
            <a:solidFill>
              <a:srgbClr val="000066"/>
            </a:solidFill>
            <a:latin typeface="Bookman Old Style" pitchFamily="18" charset="0"/>
          </a:endParaRP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Consultancy services</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•Reimbursement of pre-incorporation expenses</a:t>
          </a:r>
        </a:p>
        <a:p>
          <a:pPr marL="117475" indent="-117475" algn="l" defTabSz="711200">
            <a:lnSpc>
              <a:spcPct val="90000"/>
            </a:lnSpc>
            <a:spcBef>
              <a:spcPct val="0"/>
            </a:spcBef>
            <a:spcAft>
              <a:spcPts val="0"/>
            </a:spcAft>
          </a:pPr>
          <a:r>
            <a:rPr lang="en-US" sz="1400" dirty="0" smtClean="0">
              <a:solidFill>
                <a:srgbClr val="000066"/>
              </a:solidFill>
              <a:latin typeface="Bookman Old Style" pitchFamily="18" charset="0"/>
            </a:rPr>
            <a:t>Donations </a:t>
          </a:r>
          <a:endParaRPr lang="en-US" sz="1400" dirty="0">
            <a:solidFill>
              <a:srgbClr val="000066"/>
            </a:solidFill>
            <a:latin typeface="Bookman Old Style" pitchFamily="18" charset="0"/>
          </a:endParaRPr>
        </a:p>
      </dgm:t>
    </dgm:pt>
    <dgm:pt modelId="{2A0063B5-D666-46E9-8708-AEC200AE0CA1}" type="parTrans" cxnId="{7D973EE9-6BE3-4533-AB84-5D945CBA96CD}">
      <dgm:prSet/>
      <dgm:spPr/>
      <dgm:t>
        <a:bodyPr/>
        <a:lstStyle/>
        <a:p>
          <a:endParaRPr lang="en-US"/>
        </a:p>
      </dgm:t>
    </dgm:pt>
    <dgm:pt modelId="{A4FA9BFD-DE12-42ED-B51D-E3CD900E9646}" type="sibTrans" cxnId="{7D973EE9-6BE3-4533-AB84-5D945CBA96CD}">
      <dgm:prSet/>
      <dgm:spPr/>
      <dgm:t>
        <a:bodyPr/>
        <a:lstStyle/>
        <a:p>
          <a:endParaRPr lang="en-US"/>
        </a:p>
      </dgm:t>
    </dgm:pt>
    <dgm:pt modelId="{E7651E76-900E-4CA1-B16A-51EF7C7F9301}">
      <dgm:prSet phldrT="[Text]" custT="1">
        <dgm:style>
          <a:lnRef idx="0">
            <a:schemeClr val="accent2"/>
          </a:lnRef>
          <a:fillRef idx="3">
            <a:schemeClr val="accent2"/>
          </a:fillRef>
          <a:effectRef idx="3">
            <a:schemeClr val="accent2"/>
          </a:effectRef>
          <a:fontRef idx="minor">
            <a:schemeClr val="lt1"/>
          </a:fontRef>
        </dgm:style>
      </dgm:prSet>
      <dgm:spPr>
        <a:noFill/>
        <a:ln>
          <a:solidFill>
            <a:schemeClr val="tx1"/>
          </a:solidFill>
        </a:ln>
        <a:effectLst/>
        <a:scene3d>
          <a:camera prst="orthographicFront" fov="0">
            <a:rot lat="0" lon="0" rev="0"/>
          </a:camera>
          <a:lightRig rig="glow" dir="tl">
            <a:rot lat="0" lon="0" rev="900000"/>
          </a:lightRig>
        </a:scene3d>
        <a:sp3d prstMaterial="powder"/>
      </dgm:spPr>
      <dgm:t>
        <a:bodyPr/>
        <a:lstStyle/>
        <a:p>
          <a:pPr marL="0" marR="0" lvl="1" indent="0" algn="ctr" defTabSz="914400" eaLnBrk="1" fontAlgn="auto" latinLnBrk="0" hangingPunct="1">
            <a:lnSpc>
              <a:spcPct val="100000"/>
            </a:lnSpc>
            <a:spcBef>
              <a:spcPts val="0"/>
            </a:spcBef>
            <a:spcAft>
              <a:spcPts val="0"/>
            </a:spcAft>
            <a:buClrTx/>
            <a:buSzTx/>
            <a:buFontTx/>
            <a:buNone/>
            <a:tabLst/>
            <a:defRPr/>
          </a:pPr>
          <a:endParaRPr lang="en-US" sz="1400" dirty="0" smtClean="0">
            <a:latin typeface="Bookman Old Style" pitchFamily="18" charset="0"/>
          </a:endParaRPr>
        </a:p>
        <a:p>
          <a:pPr marL="0" marR="0" lvl="1" indent="0" algn="ctr" defTabSz="914400" eaLnBrk="1" fontAlgn="auto" latinLnBrk="0" hangingPunct="1">
            <a:lnSpc>
              <a:spcPct val="100000"/>
            </a:lnSpc>
            <a:spcBef>
              <a:spcPts val="0"/>
            </a:spcBef>
            <a:spcAft>
              <a:spcPts val="0"/>
            </a:spcAft>
            <a:buClrTx/>
            <a:buSzTx/>
            <a:buFontTx/>
            <a:buNone/>
            <a:tabLst/>
            <a:defRPr/>
          </a:pPr>
          <a:r>
            <a:rPr lang="en-US" sz="2200" b="1" dirty="0" smtClean="0">
              <a:solidFill>
                <a:srgbClr val="FF0000"/>
              </a:solidFill>
              <a:latin typeface="Bookman Old Style" pitchFamily="18" charset="0"/>
            </a:rPr>
            <a:t>FEM (Current Account Transactions) Rules, 2000</a:t>
          </a:r>
        </a:p>
        <a:p>
          <a:pPr defTabSz="2355850">
            <a:lnSpc>
              <a:spcPct val="90000"/>
            </a:lnSpc>
            <a:spcBef>
              <a:spcPct val="0"/>
            </a:spcBef>
            <a:spcAft>
              <a:spcPct val="35000"/>
            </a:spcAft>
          </a:pPr>
          <a:endParaRPr lang="en-US" sz="2200" b="1" dirty="0">
            <a:solidFill>
              <a:srgbClr val="FF0000"/>
            </a:solidFill>
          </a:endParaRPr>
        </a:p>
      </dgm:t>
    </dgm:pt>
    <dgm:pt modelId="{61F910AF-5583-4A22-83A2-96C7F82B3A87}" type="sibTrans" cxnId="{9317272C-21A0-4D57-A572-C81C9E9E1714}">
      <dgm:prSet/>
      <dgm:spPr/>
      <dgm:t>
        <a:bodyPr/>
        <a:lstStyle/>
        <a:p>
          <a:endParaRPr lang="en-US"/>
        </a:p>
      </dgm:t>
    </dgm:pt>
    <dgm:pt modelId="{EDED8686-E59D-4EB3-8920-4540D8120720}" type="parTrans" cxnId="{9317272C-21A0-4D57-A572-C81C9E9E1714}">
      <dgm:prSet/>
      <dgm:spPr/>
      <dgm:t>
        <a:bodyPr/>
        <a:lstStyle/>
        <a:p>
          <a:endParaRPr lang="en-US"/>
        </a:p>
      </dgm:t>
    </dgm:pt>
    <dgm:pt modelId="{EBBA97BC-E6A1-46CF-8F9F-116AE114BDA3}" type="pres">
      <dgm:prSet presAssocID="{6148D09C-88DB-4366-98E1-F9FEBDB7AF25}" presName="hierChild1" presStyleCnt="0">
        <dgm:presLayoutVars>
          <dgm:orgChart val="1"/>
          <dgm:chPref val="1"/>
          <dgm:dir/>
          <dgm:animOne val="branch"/>
          <dgm:animLvl val="lvl"/>
          <dgm:resizeHandles/>
        </dgm:presLayoutVars>
      </dgm:prSet>
      <dgm:spPr/>
      <dgm:t>
        <a:bodyPr/>
        <a:lstStyle/>
        <a:p>
          <a:endParaRPr lang="en-IN"/>
        </a:p>
      </dgm:t>
    </dgm:pt>
    <dgm:pt modelId="{0ED5AC9D-8B2D-4E92-9DFC-C352F5F7CB46}" type="pres">
      <dgm:prSet presAssocID="{E7651E76-900E-4CA1-B16A-51EF7C7F9301}" presName="hierRoot1" presStyleCnt="0">
        <dgm:presLayoutVars>
          <dgm:hierBranch val="init"/>
        </dgm:presLayoutVars>
      </dgm:prSet>
      <dgm:spPr/>
      <dgm:t>
        <a:bodyPr/>
        <a:lstStyle/>
        <a:p>
          <a:endParaRPr lang="en-IN"/>
        </a:p>
      </dgm:t>
    </dgm:pt>
    <dgm:pt modelId="{C6352038-2184-48BA-BD0E-824DE6DAB183}" type="pres">
      <dgm:prSet presAssocID="{E7651E76-900E-4CA1-B16A-51EF7C7F9301}" presName="rootComposite1" presStyleCnt="0"/>
      <dgm:spPr/>
      <dgm:t>
        <a:bodyPr/>
        <a:lstStyle/>
        <a:p>
          <a:endParaRPr lang="en-IN"/>
        </a:p>
      </dgm:t>
    </dgm:pt>
    <dgm:pt modelId="{2EBBE12D-8E11-4AC5-B0A2-85467DA9D02E}" type="pres">
      <dgm:prSet presAssocID="{E7651E76-900E-4CA1-B16A-51EF7C7F9301}" presName="rootText1" presStyleLbl="node0" presStyleIdx="0" presStyleCnt="1" custScaleX="598660" custScaleY="95396" custLinFactNeighborX="5491" custLinFactNeighborY="-20050">
        <dgm:presLayoutVars>
          <dgm:chPref val="3"/>
        </dgm:presLayoutVars>
      </dgm:prSet>
      <dgm:spPr/>
      <dgm:t>
        <a:bodyPr/>
        <a:lstStyle/>
        <a:p>
          <a:endParaRPr lang="en-US"/>
        </a:p>
      </dgm:t>
    </dgm:pt>
    <dgm:pt modelId="{D5E951BA-C92B-4279-8A83-5F9872C160A9}" type="pres">
      <dgm:prSet presAssocID="{E7651E76-900E-4CA1-B16A-51EF7C7F9301}" presName="rootConnector1" presStyleLbl="node1" presStyleIdx="0" presStyleCnt="0"/>
      <dgm:spPr/>
      <dgm:t>
        <a:bodyPr/>
        <a:lstStyle/>
        <a:p>
          <a:endParaRPr lang="en-IN"/>
        </a:p>
      </dgm:t>
    </dgm:pt>
    <dgm:pt modelId="{0C131AFF-32C3-4470-B1B6-4E19776E5891}" type="pres">
      <dgm:prSet presAssocID="{E7651E76-900E-4CA1-B16A-51EF7C7F9301}" presName="hierChild2" presStyleCnt="0"/>
      <dgm:spPr/>
      <dgm:t>
        <a:bodyPr/>
        <a:lstStyle/>
        <a:p>
          <a:endParaRPr lang="en-IN"/>
        </a:p>
      </dgm:t>
    </dgm:pt>
    <dgm:pt modelId="{7F3B815A-99BE-4003-BF27-3215A317CE98}" type="pres">
      <dgm:prSet presAssocID="{5C82ECD0-CDE0-47B5-AE37-E647E4F1A224}" presName="Name37" presStyleLbl="parChTrans1D2" presStyleIdx="0" presStyleCnt="3"/>
      <dgm:spPr/>
      <dgm:t>
        <a:bodyPr/>
        <a:lstStyle/>
        <a:p>
          <a:endParaRPr lang="en-IN"/>
        </a:p>
      </dgm:t>
    </dgm:pt>
    <dgm:pt modelId="{C6FD3890-293D-4830-B008-C05F96A88FFE}" type="pres">
      <dgm:prSet presAssocID="{C37C0329-6D7B-40C3-A40E-D6B34F62A0D0}" presName="hierRoot2" presStyleCnt="0">
        <dgm:presLayoutVars>
          <dgm:hierBranch val="init"/>
        </dgm:presLayoutVars>
      </dgm:prSet>
      <dgm:spPr/>
      <dgm:t>
        <a:bodyPr/>
        <a:lstStyle/>
        <a:p>
          <a:endParaRPr lang="en-IN"/>
        </a:p>
      </dgm:t>
    </dgm:pt>
    <dgm:pt modelId="{B3E3F3A9-89E9-45FC-B35F-5A0789AC6DEF}" type="pres">
      <dgm:prSet presAssocID="{C37C0329-6D7B-40C3-A40E-D6B34F62A0D0}" presName="rootComposite" presStyleCnt="0"/>
      <dgm:spPr/>
      <dgm:t>
        <a:bodyPr/>
        <a:lstStyle/>
        <a:p>
          <a:endParaRPr lang="en-IN"/>
        </a:p>
      </dgm:t>
    </dgm:pt>
    <dgm:pt modelId="{DC7322CA-7146-4587-925F-E243463CD87B}" type="pres">
      <dgm:prSet presAssocID="{C37C0329-6D7B-40C3-A40E-D6B34F62A0D0}" presName="rootText" presStyleLbl="node2" presStyleIdx="0" presStyleCnt="3" custScaleX="149889">
        <dgm:presLayoutVars>
          <dgm:chPref val="3"/>
        </dgm:presLayoutVars>
      </dgm:prSet>
      <dgm:spPr/>
      <dgm:t>
        <a:bodyPr/>
        <a:lstStyle/>
        <a:p>
          <a:endParaRPr lang="en-IN"/>
        </a:p>
      </dgm:t>
    </dgm:pt>
    <dgm:pt modelId="{91C49A33-D169-4336-8B45-B090EF6CC04C}" type="pres">
      <dgm:prSet presAssocID="{C37C0329-6D7B-40C3-A40E-D6B34F62A0D0}" presName="rootConnector" presStyleLbl="node2" presStyleIdx="0" presStyleCnt="3"/>
      <dgm:spPr/>
      <dgm:t>
        <a:bodyPr/>
        <a:lstStyle/>
        <a:p>
          <a:endParaRPr lang="en-IN"/>
        </a:p>
      </dgm:t>
    </dgm:pt>
    <dgm:pt modelId="{EADA4649-FDC5-430C-BCE9-D6C82934E6A8}" type="pres">
      <dgm:prSet presAssocID="{C37C0329-6D7B-40C3-A40E-D6B34F62A0D0}" presName="hierChild4" presStyleCnt="0"/>
      <dgm:spPr/>
      <dgm:t>
        <a:bodyPr/>
        <a:lstStyle/>
        <a:p>
          <a:endParaRPr lang="en-IN"/>
        </a:p>
      </dgm:t>
    </dgm:pt>
    <dgm:pt modelId="{6C77E09E-6A9C-472B-B6BF-3EB71E2876B5}" type="pres">
      <dgm:prSet presAssocID="{7371C852-A063-4D5C-888B-F9D5A87ABBAB}" presName="Name37" presStyleLbl="parChTrans1D3" presStyleIdx="0" presStyleCnt="3"/>
      <dgm:spPr/>
      <dgm:t>
        <a:bodyPr/>
        <a:lstStyle/>
        <a:p>
          <a:endParaRPr lang="en-IN"/>
        </a:p>
      </dgm:t>
    </dgm:pt>
    <dgm:pt modelId="{3A4E04DC-0F60-447B-9BAE-1D826589A55E}" type="pres">
      <dgm:prSet presAssocID="{981E01E1-23AF-4D82-B475-F76537FDB4B4}" presName="hierRoot2" presStyleCnt="0">
        <dgm:presLayoutVars>
          <dgm:hierBranch val="init"/>
        </dgm:presLayoutVars>
      </dgm:prSet>
      <dgm:spPr/>
      <dgm:t>
        <a:bodyPr/>
        <a:lstStyle/>
        <a:p>
          <a:endParaRPr lang="en-IN"/>
        </a:p>
      </dgm:t>
    </dgm:pt>
    <dgm:pt modelId="{1DCB9BE1-6FEE-4427-934C-74E8250328C1}" type="pres">
      <dgm:prSet presAssocID="{981E01E1-23AF-4D82-B475-F76537FDB4B4}" presName="rootComposite" presStyleCnt="0"/>
      <dgm:spPr/>
      <dgm:t>
        <a:bodyPr/>
        <a:lstStyle/>
        <a:p>
          <a:endParaRPr lang="en-IN"/>
        </a:p>
      </dgm:t>
    </dgm:pt>
    <dgm:pt modelId="{EEA3533F-A5DE-4A18-9954-9F2E9D5FCF42}" type="pres">
      <dgm:prSet presAssocID="{981E01E1-23AF-4D82-B475-F76537FDB4B4}" presName="rootText" presStyleLbl="node3" presStyleIdx="0" presStyleCnt="3" custScaleX="166284" custScaleY="130021" custLinFactNeighborX="12857" custLinFactNeighborY="16231">
        <dgm:presLayoutVars>
          <dgm:chPref val="3"/>
        </dgm:presLayoutVars>
      </dgm:prSet>
      <dgm:spPr/>
      <dgm:t>
        <a:bodyPr/>
        <a:lstStyle/>
        <a:p>
          <a:endParaRPr lang="en-IN"/>
        </a:p>
      </dgm:t>
    </dgm:pt>
    <dgm:pt modelId="{CC3285ED-4CE6-4A3A-B439-A11C0B57F1F9}" type="pres">
      <dgm:prSet presAssocID="{981E01E1-23AF-4D82-B475-F76537FDB4B4}" presName="rootConnector" presStyleLbl="node3" presStyleIdx="0" presStyleCnt="3"/>
      <dgm:spPr/>
      <dgm:t>
        <a:bodyPr/>
        <a:lstStyle/>
        <a:p>
          <a:endParaRPr lang="en-IN"/>
        </a:p>
      </dgm:t>
    </dgm:pt>
    <dgm:pt modelId="{AE7843CC-07F8-49A3-80B6-118849B294A7}" type="pres">
      <dgm:prSet presAssocID="{981E01E1-23AF-4D82-B475-F76537FDB4B4}" presName="hierChild4" presStyleCnt="0"/>
      <dgm:spPr/>
      <dgm:t>
        <a:bodyPr/>
        <a:lstStyle/>
        <a:p>
          <a:endParaRPr lang="en-IN"/>
        </a:p>
      </dgm:t>
    </dgm:pt>
    <dgm:pt modelId="{9A317437-247F-4640-95FE-3A17C4BB835A}" type="pres">
      <dgm:prSet presAssocID="{6B5DA934-7ECB-4FEE-966D-1E3C758BEF9E}" presName="Name37" presStyleLbl="parChTrans1D4" presStyleIdx="0" presStyleCnt="3"/>
      <dgm:spPr/>
      <dgm:t>
        <a:bodyPr/>
        <a:lstStyle/>
        <a:p>
          <a:endParaRPr lang="en-IN"/>
        </a:p>
      </dgm:t>
    </dgm:pt>
    <dgm:pt modelId="{AC4974E7-3CE8-45AF-8126-63A85F39478B}" type="pres">
      <dgm:prSet presAssocID="{EA737629-802A-48E6-8A7D-66C8BFBDB2EE}" presName="hierRoot2" presStyleCnt="0">
        <dgm:presLayoutVars>
          <dgm:hierBranch val="init"/>
        </dgm:presLayoutVars>
      </dgm:prSet>
      <dgm:spPr/>
      <dgm:t>
        <a:bodyPr/>
        <a:lstStyle/>
        <a:p>
          <a:endParaRPr lang="en-IN"/>
        </a:p>
      </dgm:t>
    </dgm:pt>
    <dgm:pt modelId="{406A2CDF-37A9-4FF4-A1B7-A7739BA0D9C0}" type="pres">
      <dgm:prSet presAssocID="{EA737629-802A-48E6-8A7D-66C8BFBDB2EE}" presName="rootComposite" presStyleCnt="0"/>
      <dgm:spPr/>
      <dgm:t>
        <a:bodyPr/>
        <a:lstStyle/>
        <a:p>
          <a:endParaRPr lang="en-IN"/>
        </a:p>
      </dgm:t>
    </dgm:pt>
    <dgm:pt modelId="{C91FD03F-045E-47CD-877A-5A3F3C534C94}" type="pres">
      <dgm:prSet presAssocID="{EA737629-802A-48E6-8A7D-66C8BFBDB2EE}" presName="rootText" presStyleLbl="node4" presStyleIdx="0" presStyleCnt="3" custScaleX="171208" custScaleY="549863" custLinFactNeighborX="5455" custLinFactNeighborY="-7725">
        <dgm:presLayoutVars>
          <dgm:chPref val="3"/>
        </dgm:presLayoutVars>
      </dgm:prSet>
      <dgm:spPr/>
      <dgm:t>
        <a:bodyPr/>
        <a:lstStyle/>
        <a:p>
          <a:endParaRPr lang="en-IN"/>
        </a:p>
      </dgm:t>
    </dgm:pt>
    <dgm:pt modelId="{E98660DD-0068-4DCA-9E01-A873A27C9E67}" type="pres">
      <dgm:prSet presAssocID="{EA737629-802A-48E6-8A7D-66C8BFBDB2EE}" presName="rootConnector" presStyleLbl="node4" presStyleIdx="0" presStyleCnt="3"/>
      <dgm:spPr/>
      <dgm:t>
        <a:bodyPr/>
        <a:lstStyle/>
        <a:p>
          <a:endParaRPr lang="en-IN"/>
        </a:p>
      </dgm:t>
    </dgm:pt>
    <dgm:pt modelId="{5960F91F-12C7-4976-B0B5-7C09E0CE1B7F}" type="pres">
      <dgm:prSet presAssocID="{EA737629-802A-48E6-8A7D-66C8BFBDB2EE}" presName="hierChild4" presStyleCnt="0"/>
      <dgm:spPr/>
      <dgm:t>
        <a:bodyPr/>
        <a:lstStyle/>
        <a:p>
          <a:endParaRPr lang="en-IN"/>
        </a:p>
      </dgm:t>
    </dgm:pt>
    <dgm:pt modelId="{6AD655C6-95F2-4A3C-9849-49EDD573FB9C}" type="pres">
      <dgm:prSet presAssocID="{EA737629-802A-48E6-8A7D-66C8BFBDB2EE}" presName="hierChild5" presStyleCnt="0"/>
      <dgm:spPr/>
      <dgm:t>
        <a:bodyPr/>
        <a:lstStyle/>
        <a:p>
          <a:endParaRPr lang="en-IN"/>
        </a:p>
      </dgm:t>
    </dgm:pt>
    <dgm:pt modelId="{49A5C7CC-293F-4465-8D24-8812EC21B7EA}" type="pres">
      <dgm:prSet presAssocID="{981E01E1-23AF-4D82-B475-F76537FDB4B4}" presName="hierChild5" presStyleCnt="0"/>
      <dgm:spPr/>
      <dgm:t>
        <a:bodyPr/>
        <a:lstStyle/>
        <a:p>
          <a:endParaRPr lang="en-IN"/>
        </a:p>
      </dgm:t>
    </dgm:pt>
    <dgm:pt modelId="{94054B97-9441-45DD-A687-5C79B221E13C}" type="pres">
      <dgm:prSet presAssocID="{C37C0329-6D7B-40C3-A40E-D6B34F62A0D0}" presName="hierChild5" presStyleCnt="0"/>
      <dgm:spPr/>
      <dgm:t>
        <a:bodyPr/>
        <a:lstStyle/>
        <a:p>
          <a:endParaRPr lang="en-IN"/>
        </a:p>
      </dgm:t>
    </dgm:pt>
    <dgm:pt modelId="{33BC883F-BD45-4F30-B6EA-37C1B26AB7FD}" type="pres">
      <dgm:prSet presAssocID="{F3053F67-1AB7-4D43-A124-A795DF29793A}" presName="Name37" presStyleLbl="parChTrans1D2" presStyleIdx="1" presStyleCnt="3"/>
      <dgm:spPr/>
      <dgm:t>
        <a:bodyPr/>
        <a:lstStyle/>
        <a:p>
          <a:endParaRPr lang="en-IN"/>
        </a:p>
      </dgm:t>
    </dgm:pt>
    <dgm:pt modelId="{E564E8F3-E6DC-4311-9895-C900D792A318}" type="pres">
      <dgm:prSet presAssocID="{86088E23-858C-4BCF-A802-950356765C10}" presName="hierRoot2" presStyleCnt="0">
        <dgm:presLayoutVars>
          <dgm:hierBranch val="init"/>
        </dgm:presLayoutVars>
      </dgm:prSet>
      <dgm:spPr/>
      <dgm:t>
        <a:bodyPr/>
        <a:lstStyle/>
        <a:p>
          <a:endParaRPr lang="en-IN"/>
        </a:p>
      </dgm:t>
    </dgm:pt>
    <dgm:pt modelId="{668EFF0A-40B5-4145-B354-6A2248AF8BF4}" type="pres">
      <dgm:prSet presAssocID="{86088E23-858C-4BCF-A802-950356765C10}" presName="rootComposite" presStyleCnt="0"/>
      <dgm:spPr/>
      <dgm:t>
        <a:bodyPr/>
        <a:lstStyle/>
        <a:p>
          <a:endParaRPr lang="en-IN"/>
        </a:p>
      </dgm:t>
    </dgm:pt>
    <dgm:pt modelId="{EEDF140A-75AB-4432-BF19-1EC594D7E78A}" type="pres">
      <dgm:prSet presAssocID="{86088E23-858C-4BCF-A802-950356765C10}" presName="rootText" presStyleLbl="node2" presStyleIdx="1" presStyleCnt="3" custScaleX="157205" custLinFactNeighborX="8367" custLinFactNeighborY="-3708">
        <dgm:presLayoutVars>
          <dgm:chPref val="3"/>
        </dgm:presLayoutVars>
      </dgm:prSet>
      <dgm:spPr/>
      <dgm:t>
        <a:bodyPr/>
        <a:lstStyle/>
        <a:p>
          <a:endParaRPr lang="en-US"/>
        </a:p>
      </dgm:t>
    </dgm:pt>
    <dgm:pt modelId="{98ADB105-9784-4C47-BBE9-F678FC20EA65}" type="pres">
      <dgm:prSet presAssocID="{86088E23-858C-4BCF-A802-950356765C10}" presName="rootConnector" presStyleLbl="node2" presStyleIdx="1" presStyleCnt="3"/>
      <dgm:spPr/>
      <dgm:t>
        <a:bodyPr/>
        <a:lstStyle/>
        <a:p>
          <a:endParaRPr lang="en-IN"/>
        </a:p>
      </dgm:t>
    </dgm:pt>
    <dgm:pt modelId="{D425B127-9CE9-40CC-8BE7-9C8A8EAA2163}" type="pres">
      <dgm:prSet presAssocID="{86088E23-858C-4BCF-A802-950356765C10}" presName="hierChild4" presStyleCnt="0"/>
      <dgm:spPr/>
      <dgm:t>
        <a:bodyPr/>
        <a:lstStyle/>
        <a:p>
          <a:endParaRPr lang="en-IN"/>
        </a:p>
      </dgm:t>
    </dgm:pt>
    <dgm:pt modelId="{00C401BB-369F-4252-A090-14930FADDE04}" type="pres">
      <dgm:prSet presAssocID="{9A5AB85C-017D-4587-8C23-C70C51928B58}" presName="Name37" presStyleLbl="parChTrans1D3" presStyleIdx="1" presStyleCnt="3"/>
      <dgm:spPr/>
      <dgm:t>
        <a:bodyPr/>
        <a:lstStyle/>
        <a:p>
          <a:endParaRPr lang="en-IN"/>
        </a:p>
      </dgm:t>
    </dgm:pt>
    <dgm:pt modelId="{44BB4122-56B2-4C97-9582-94E9F94D792B}" type="pres">
      <dgm:prSet presAssocID="{871BA20F-1B20-49E7-A700-21684AC994E6}" presName="hierRoot2" presStyleCnt="0">
        <dgm:presLayoutVars>
          <dgm:hierBranch val="init"/>
        </dgm:presLayoutVars>
      </dgm:prSet>
      <dgm:spPr/>
      <dgm:t>
        <a:bodyPr/>
        <a:lstStyle/>
        <a:p>
          <a:endParaRPr lang="en-IN"/>
        </a:p>
      </dgm:t>
    </dgm:pt>
    <dgm:pt modelId="{728694F6-0488-4629-AEB4-95900EA096A6}" type="pres">
      <dgm:prSet presAssocID="{871BA20F-1B20-49E7-A700-21684AC994E6}" presName="rootComposite" presStyleCnt="0"/>
      <dgm:spPr/>
      <dgm:t>
        <a:bodyPr/>
        <a:lstStyle/>
        <a:p>
          <a:endParaRPr lang="en-IN"/>
        </a:p>
      </dgm:t>
    </dgm:pt>
    <dgm:pt modelId="{AA9E8B06-E18E-4BB6-B245-66253C335D17}" type="pres">
      <dgm:prSet presAssocID="{871BA20F-1B20-49E7-A700-21684AC994E6}" presName="rootText" presStyleLbl="node3" presStyleIdx="1" presStyleCnt="3" custScaleX="210157" custScaleY="129971" custLinFactNeighborX="21804" custLinFactNeighborY="18087">
        <dgm:presLayoutVars>
          <dgm:chPref val="3"/>
        </dgm:presLayoutVars>
      </dgm:prSet>
      <dgm:spPr/>
      <dgm:t>
        <a:bodyPr/>
        <a:lstStyle/>
        <a:p>
          <a:endParaRPr lang="en-IN"/>
        </a:p>
      </dgm:t>
    </dgm:pt>
    <dgm:pt modelId="{47A25F0E-DC8F-42FA-BF63-2FE120F7D3AE}" type="pres">
      <dgm:prSet presAssocID="{871BA20F-1B20-49E7-A700-21684AC994E6}" presName="rootConnector" presStyleLbl="node3" presStyleIdx="1" presStyleCnt="3"/>
      <dgm:spPr/>
      <dgm:t>
        <a:bodyPr/>
        <a:lstStyle/>
        <a:p>
          <a:endParaRPr lang="en-IN"/>
        </a:p>
      </dgm:t>
    </dgm:pt>
    <dgm:pt modelId="{EFCDE2A0-F247-4270-BEA5-AEE91FA09128}" type="pres">
      <dgm:prSet presAssocID="{871BA20F-1B20-49E7-A700-21684AC994E6}" presName="hierChild4" presStyleCnt="0"/>
      <dgm:spPr/>
      <dgm:t>
        <a:bodyPr/>
        <a:lstStyle/>
        <a:p>
          <a:endParaRPr lang="en-IN"/>
        </a:p>
      </dgm:t>
    </dgm:pt>
    <dgm:pt modelId="{0E01F299-BB0F-4A1C-890C-1C7A8043945A}" type="pres">
      <dgm:prSet presAssocID="{4C57148E-803E-4574-9C0E-EEC0F96B17E1}" presName="Name37" presStyleLbl="parChTrans1D4" presStyleIdx="1" presStyleCnt="3"/>
      <dgm:spPr/>
      <dgm:t>
        <a:bodyPr/>
        <a:lstStyle/>
        <a:p>
          <a:endParaRPr lang="en-IN"/>
        </a:p>
      </dgm:t>
    </dgm:pt>
    <dgm:pt modelId="{D289B906-3193-4D43-BF7E-0644DCF7E0B4}" type="pres">
      <dgm:prSet presAssocID="{8B135D03-E149-4BE7-9574-E7987A2B4D18}" presName="hierRoot2" presStyleCnt="0">
        <dgm:presLayoutVars>
          <dgm:hierBranch val="init"/>
        </dgm:presLayoutVars>
      </dgm:prSet>
      <dgm:spPr/>
      <dgm:t>
        <a:bodyPr/>
        <a:lstStyle/>
        <a:p>
          <a:endParaRPr lang="en-IN"/>
        </a:p>
      </dgm:t>
    </dgm:pt>
    <dgm:pt modelId="{8CEA1E35-BCAD-4F9E-A4D8-3B9E474ABF45}" type="pres">
      <dgm:prSet presAssocID="{8B135D03-E149-4BE7-9574-E7987A2B4D18}" presName="rootComposite" presStyleCnt="0"/>
      <dgm:spPr/>
      <dgm:t>
        <a:bodyPr/>
        <a:lstStyle/>
        <a:p>
          <a:endParaRPr lang="en-IN"/>
        </a:p>
      </dgm:t>
    </dgm:pt>
    <dgm:pt modelId="{E83F7A70-5950-4A6F-A262-6BC3E59F2396}" type="pres">
      <dgm:prSet presAssocID="{8B135D03-E149-4BE7-9574-E7987A2B4D18}" presName="rootText" presStyleLbl="node4" presStyleIdx="1" presStyleCnt="3" custScaleX="150602" custScaleY="403829" custLinFactNeighborX="17066" custLinFactNeighborY="18362">
        <dgm:presLayoutVars>
          <dgm:chPref val="3"/>
        </dgm:presLayoutVars>
      </dgm:prSet>
      <dgm:spPr/>
      <dgm:t>
        <a:bodyPr/>
        <a:lstStyle/>
        <a:p>
          <a:endParaRPr lang="en-IN"/>
        </a:p>
      </dgm:t>
    </dgm:pt>
    <dgm:pt modelId="{8A764B53-00A8-4AE0-A548-8DDB2251415F}" type="pres">
      <dgm:prSet presAssocID="{8B135D03-E149-4BE7-9574-E7987A2B4D18}" presName="rootConnector" presStyleLbl="node4" presStyleIdx="1" presStyleCnt="3"/>
      <dgm:spPr/>
      <dgm:t>
        <a:bodyPr/>
        <a:lstStyle/>
        <a:p>
          <a:endParaRPr lang="en-IN"/>
        </a:p>
      </dgm:t>
    </dgm:pt>
    <dgm:pt modelId="{268DC9D4-122D-4833-9A8F-68908BD930B1}" type="pres">
      <dgm:prSet presAssocID="{8B135D03-E149-4BE7-9574-E7987A2B4D18}" presName="hierChild4" presStyleCnt="0"/>
      <dgm:spPr/>
      <dgm:t>
        <a:bodyPr/>
        <a:lstStyle/>
        <a:p>
          <a:endParaRPr lang="en-IN"/>
        </a:p>
      </dgm:t>
    </dgm:pt>
    <dgm:pt modelId="{7B841231-4B67-437A-8B1C-76B97B2D1C29}" type="pres">
      <dgm:prSet presAssocID="{8B135D03-E149-4BE7-9574-E7987A2B4D18}" presName="hierChild5" presStyleCnt="0"/>
      <dgm:spPr/>
      <dgm:t>
        <a:bodyPr/>
        <a:lstStyle/>
        <a:p>
          <a:endParaRPr lang="en-IN"/>
        </a:p>
      </dgm:t>
    </dgm:pt>
    <dgm:pt modelId="{49325AA4-E642-4D0E-BACF-78DAE1385A6C}" type="pres">
      <dgm:prSet presAssocID="{871BA20F-1B20-49E7-A700-21684AC994E6}" presName="hierChild5" presStyleCnt="0"/>
      <dgm:spPr/>
      <dgm:t>
        <a:bodyPr/>
        <a:lstStyle/>
        <a:p>
          <a:endParaRPr lang="en-IN"/>
        </a:p>
      </dgm:t>
    </dgm:pt>
    <dgm:pt modelId="{7B722AE7-60F0-40DE-9DAA-9895DD9F335A}" type="pres">
      <dgm:prSet presAssocID="{86088E23-858C-4BCF-A802-950356765C10}" presName="hierChild5" presStyleCnt="0"/>
      <dgm:spPr/>
      <dgm:t>
        <a:bodyPr/>
        <a:lstStyle/>
        <a:p>
          <a:endParaRPr lang="en-IN"/>
        </a:p>
      </dgm:t>
    </dgm:pt>
    <dgm:pt modelId="{CE76C8AA-8B2B-4447-B5D7-031701D4B3EA}" type="pres">
      <dgm:prSet presAssocID="{507D8B63-70DD-4CF5-84EB-F560BE3DE8C6}" presName="Name37" presStyleLbl="parChTrans1D2" presStyleIdx="2" presStyleCnt="3"/>
      <dgm:spPr/>
      <dgm:t>
        <a:bodyPr/>
        <a:lstStyle/>
        <a:p>
          <a:endParaRPr lang="en-IN"/>
        </a:p>
      </dgm:t>
    </dgm:pt>
    <dgm:pt modelId="{EB6EE012-4951-46DF-8E8B-3EFE55A67E32}" type="pres">
      <dgm:prSet presAssocID="{AC9E68AB-82A9-4F2A-B798-EBC321E0D7E1}" presName="hierRoot2" presStyleCnt="0">
        <dgm:presLayoutVars>
          <dgm:hierBranch val="init"/>
        </dgm:presLayoutVars>
      </dgm:prSet>
      <dgm:spPr/>
      <dgm:t>
        <a:bodyPr/>
        <a:lstStyle/>
        <a:p>
          <a:endParaRPr lang="en-IN"/>
        </a:p>
      </dgm:t>
    </dgm:pt>
    <dgm:pt modelId="{0254A629-86C2-4FC5-967A-7972320DE946}" type="pres">
      <dgm:prSet presAssocID="{AC9E68AB-82A9-4F2A-B798-EBC321E0D7E1}" presName="rootComposite" presStyleCnt="0"/>
      <dgm:spPr/>
      <dgm:t>
        <a:bodyPr/>
        <a:lstStyle/>
        <a:p>
          <a:endParaRPr lang="en-IN"/>
        </a:p>
      </dgm:t>
    </dgm:pt>
    <dgm:pt modelId="{4F262D00-5128-4953-8ED6-F9ABC6AAEA17}" type="pres">
      <dgm:prSet presAssocID="{AC9E68AB-82A9-4F2A-B798-EBC321E0D7E1}" presName="rootText" presStyleLbl="node2" presStyleIdx="2" presStyleCnt="3" custScaleX="151391">
        <dgm:presLayoutVars>
          <dgm:chPref val="3"/>
        </dgm:presLayoutVars>
      </dgm:prSet>
      <dgm:spPr/>
      <dgm:t>
        <a:bodyPr/>
        <a:lstStyle/>
        <a:p>
          <a:endParaRPr lang="en-US"/>
        </a:p>
      </dgm:t>
    </dgm:pt>
    <dgm:pt modelId="{13D62D35-5752-43A4-A711-04B9C81FFAB7}" type="pres">
      <dgm:prSet presAssocID="{AC9E68AB-82A9-4F2A-B798-EBC321E0D7E1}" presName="rootConnector" presStyleLbl="node2" presStyleIdx="2" presStyleCnt="3"/>
      <dgm:spPr/>
      <dgm:t>
        <a:bodyPr/>
        <a:lstStyle/>
        <a:p>
          <a:endParaRPr lang="en-IN"/>
        </a:p>
      </dgm:t>
    </dgm:pt>
    <dgm:pt modelId="{6349CCAC-9EE0-42B7-A25E-2B20F5FCAFA2}" type="pres">
      <dgm:prSet presAssocID="{AC9E68AB-82A9-4F2A-B798-EBC321E0D7E1}" presName="hierChild4" presStyleCnt="0"/>
      <dgm:spPr/>
      <dgm:t>
        <a:bodyPr/>
        <a:lstStyle/>
        <a:p>
          <a:endParaRPr lang="en-IN"/>
        </a:p>
      </dgm:t>
    </dgm:pt>
    <dgm:pt modelId="{49E27E05-DED9-4E09-85E6-8B55296679F2}" type="pres">
      <dgm:prSet presAssocID="{570C42F9-4B39-4D8B-B425-5142EF95625B}" presName="Name37" presStyleLbl="parChTrans1D3" presStyleIdx="2" presStyleCnt="3"/>
      <dgm:spPr/>
      <dgm:t>
        <a:bodyPr/>
        <a:lstStyle/>
        <a:p>
          <a:endParaRPr lang="en-IN"/>
        </a:p>
      </dgm:t>
    </dgm:pt>
    <dgm:pt modelId="{D15609CC-68F3-4D9E-A89B-16ABC6170253}" type="pres">
      <dgm:prSet presAssocID="{38D78B1A-B8ED-4B45-B18A-49E14A594D1C}" presName="hierRoot2" presStyleCnt="0">
        <dgm:presLayoutVars>
          <dgm:hierBranch val="init"/>
        </dgm:presLayoutVars>
      </dgm:prSet>
      <dgm:spPr/>
      <dgm:t>
        <a:bodyPr/>
        <a:lstStyle/>
        <a:p>
          <a:endParaRPr lang="en-IN"/>
        </a:p>
      </dgm:t>
    </dgm:pt>
    <dgm:pt modelId="{F90AACFE-D05B-4072-8518-F96EF56466BA}" type="pres">
      <dgm:prSet presAssocID="{38D78B1A-B8ED-4B45-B18A-49E14A594D1C}" presName="rootComposite" presStyleCnt="0"/>
      <dgm:spPr/>
      <dgm:t>
        <a:bodyPr/>
        <a:lstStyle/>
        <a:p>
          <a:endParaRPr lang="en-IN"/>
        </a:p>
      </dgm:t>
    </dgm:pt>
    <dgm:pt modelId="{682F5567-079D-4400-B60B-0CEE076A9757}" type="pres">
      <dgm:prSet presAssocID="{38D78B1A-B8ED-4B45-B18A-49E14A594D1C}" presName="rootText" presStyleLbl="node3" presStyleIdx="2" presStyleCnt="3" custScaleX="193948" custScaleY="118063" custLinFactNeighborX="15833" custLinFactNeighborY="16231">
        <dgm:presLayoutVars>
          <dgm:chPref val="3"/>
        </dgm:presLayoutVars>
      </dgm:prSet>
      <dgm:spPr/>
      <dgm:t>
        <a:bodyPr/>
        <a:lstStyle/>
        <a:p>
          <a:endParaRPr lang="en-IN"/>
        </a:p>
      </dgm:t>
    </dgm:pt>
    <dgm:pt modelId="{4B091AA0-3542-4624-8E8B-CEE2D1F6F433}" type="pres">
      <dgm:prSet presAssocID="{38D78B1A-B8ED-4B45-B18A-49E14A594D1C}" presName="rootConnector" presStyleLbl="node3" presStyleIdx="2" presStyleCnt="3"/>
      <dgm:spPr/>
      <dgm:t>
        <a:bodyPr/>
        <a:lstStyle/>
        <a:p>
          <a:endParaRPr lang="en-IN"/>
        </a:p>
      </dgm:t>
    </dgm:pt>
    <dgm:pt modelId="{81E3948B-8AE0-4D47-892A-A7A0C03DED4F}" type="pres">
      <dgm:prSet presAssocID="{38D78B1A-B8ED-4B45-B18A-49E14A594D1C}" presName="hierChild4" presStyleCnt="0"/>
      <dgm:spPr/>
      <dgm:t>
        <a:bodyPr/>
        <a:lstStyle/>
        <a:p>
          <a:endParaRPr lang="en-IN"/>
        </a:p>
      </dgm:t>
    </dgm:pt>
    <dgm:pt modelId="{8CBFE274-3FAC-4BB9-9587-E2A3716303ED}" type="pres">
      <dgm:prSet presAssocID="{2A0063B5-D666-46E9-8708-AEC200AE0CA1}" presName="Name37" presStyleLbl="parChTrans1D4" presStyleIdx="2" presStyleCnt="3"/>
      <dgm:spPr/>
      <dgm:t>
        <a:bodyPr/>
        <a:lstStyle/>
        <a:p>
          <a:endParaRPr lang="en-IN"/>
        </a:p>
      </dgm:t>
    </dgm:pt>
    <dgm:pt modelId="{0C4A2C61-77AB-4104-B5B1-0CF655BA7770}" type="pres">
      <dgm:prSet presAssocID="{06EFCF64-1A27-42C7-9F1D-8164AAC5851A}" presName="hierRoot2" presStyleCnt="0">
        <dgm:presLayoutVars>
          <dgm:hierBranch val="init"/>
        </dgm:presLayoutVars>
      </dgm:prSet>
      <dgm:spPr/>
      <dgm:t>
        <a:bodyPr/>
        <a:lstStyle/>
        <a:p>
          <a:endParaRPr lang="en-IN"/>
        </a:p>
      </dgm:t>
    </dgm:pt>
    <dgm:pt modelId="{2E9AC829-2AC1-475C-9345-9DE308C7DE55}" type="pres">
      <dgm:prSet presAssocID="{06EFCF64-1A27-42C7-9F1D-8164AAC5851A}" presName="rootComposite" presStyleCnt="0"/>
      <dgm:spPr/>
      <dgm:t>
        <a:bodyPr/>
        <a:lstStyle/>
        <a:p>
          <a:endParaRPr lang="en-IN"/>
        </a:p>
      </dgm:t>
    </dgm:pt>
    <dgm:pt modelId="{847625C6-2110-4884-AB68-27C9A01C9383}" type="pres">
      <dgm:prSet presAssocID="{06EFCF64-1A27-42C7-9F1D-8164AAC5851A}" presName="rootText" presStyleLbl="node4" presStyleIdx="2" presStyleCnt="3" custScaleX="185217" custScaleY="547801" custLinFactNeighborX="1515" custLinFactNeighborY="4233">
        <dgm:presLayoutVars>
          <dgm:chPref val="3"/>
        </dgm:presLayoutVars>
      </dgm:prSet>
      <dgm:spPr/>
      <dgm:t>
        <a:bodyPr/>
        <a:lstStyle/>
        <a:p>
          <a:endParaRPr lang="en-IN"/>
        </a:p>
      </dgm:t>
    </dgm:pt>
    <dgm:pt modelId="{4C090D89-CEC3-45EF-83A2-034636AE3570}" type="pres">
      <dgm:prSet presAssocID="{06EFCF64-1A27-42C7-9F1D-8164AAC5851A}" presName="rootConnector" presStyleLbl="node4" presStyleIdx="2" presStyleCnt="3"/>
      <dgm:spPr/>
      <dgm:t>
        <a:bodyPr/>
        <a:lstStyle/>
        <a:p>
          <a:endParaRPr lang="en-IN"/>
        </a:p>
      </dgm:t>
    </dgm:pt>
    <dgm:pt modelId="{9986073F-64D6-471C-A07F-0F9C4CEB3D65}" type="pres">
      <dgm:prSet presAssocID="{06EFCF64-1A27-42C7-9F1D-8164AAC5851A}" presName="hierChild4" presStyleCnt="0"/>
      <dgm:spPr/>
      <dgm:t>
        <a:bodyPr/>
        <a:lstStyle/>
        <a:p>
          <a:endParaRPr lang="en-IN"/>
        </a:p>
      </dgm:t>
    </dgm:pt>
    <dgm:pt modelId="{48B40A49-73B2-4E44-A07E-CEB6FAA2414C}" type="pres">
      <dgm:prSet presAssocID="{06EFCF64-1A27-42C7-9F1D-8164AAC5851A}" presName="hierChild5" presStyleCnt="0"/>
      <dgm:spPr/>
      <dgm:t>
        <a:bodyPr/>
        <a:lstStyle/>
        <a:p>
          <a:endParaRPr lang="en-IN"/>
        </a:p>
      </dgm:t>
    </dgm:pt>
    <dgm:pt modelId="{7FEE1B0F-6EA8-43EF-8FE7-88B6ADDF2BF6}" type="pres">
      <dgm:prSet presAssocID="{38D78B1A-B8ED-4B45-B18A-49E14A594D1C}" presName="hierChild5" presStyleCnt="0"/>
      <dgm:spPr/>
      <dgm:t>
        <a:bodyPr/>
        <a:lstStyle/>
        <a:p>
          <a:endParaRPr lang="en-IN"/>
        </a:p>
      </dgm:t>
    </dgm:pt>
    <dgm:pt modelId="{48F8AED0-C9DE-4232-BBB6-DC8AC30B8B6C}" type="pres">
      <dgm:prSet presAssocID="{AC9E68AB-82A9-4F2A-B798-EBC321E0D7E1}" presName="hierChild5" presStyleCnt="0"/>
      <dgm:spPr/>
      <dgm:t>
        <a:bodyPr/>
        <a:lstStyle/>
        <a:p>
          <a:endParaRPr lang="en-IN"/>
        </a:p>
      </dgm:t>
    </dgm:pt>
    <dgm:pt modelId="{8A1F8167-65AF-49A3-A2E4-893F21A7B627}" type="pres">
      <dgm:prSet presAssocID="{E7651E76-900E-4CA1-B16A-51EF7C7F9301}" presName="hierChild3" presStyleCnt="0"/>
      <dgm:spPr/>
      <dgm:t>
        <a:bodyPr/>
        <a:lstStyle/>
        <a:p>
          <a:endParaRPr lang="en-IN"/>
        </a:p>
      </dgm:t>
    </dgm:pt>
  </dgm:ptLst>
  <dgm:cxnLst>
    <dgm:cxn modelId="{0C3413FB-7FAE-4D0E-9B50-AB570081DA06}" srcId="{E7651E76-900E-4CA1-B16A-51EF7C7F9301}" destId="{AC9E68AB-82A9-4F2A-B798-EBC321E0D7E1}" srcOrd="2" destOrd="0" parTransId="{507D8B63-70DD-4CF5-84EB-F560BE3DE8C6}" sibTransId="{997C414E-64F5-4900-9627-24C02B8B166D}"/>
    <dgm:cxn modelId="{BBA6FEBB-0D81-441A-84DD-4612317004E3}" type="presOf" srcId="{4C57148E-803E-4574-9C0E-EEC0F96B17E1}" destId="{0E01F299-BB0F-4A1C-890C-1C7A8043945A}" srcOrd="0" destOrd="0" presId="urn:microsoft.com/office/officeart/2005/8/layout/orgChart1"/>
    <dgm:cxn modelId="{E046A867-DFD1-4796-B938-331800FCEB5B}" type="presOf" srcId="{507D8B63-70DD-4CF5-84EB-F560BE3DE8C6}" destId="{CE76C8AA-8B2B-4447-B5D7-031701D4B3EA}" srcOrd="0" destOrd="0" presId="urn:microsoft.com/office/officeart/2005/8/layout/orgChart1"/>
    <dgm:cxn modelId="{71EB6263-FB95-4775-95D4-32304DAD7E22}" type="presOf" srcId="{E7651E76-900E-4CA1-B16A-51EF7C7F9301}" destId="{2EBBE12D-8E11-4AC5-B0A2-85467DA9D02E}" srcOrd="0" destOrd="0" presId="urn:microsoft.com/office/officeart/2005/8/layout/orgChart1"/>
    <dgm:cxn modelId="{7288FE2C-4D7F-4099-80A9-3A14CB181D2C}" type="presOf" srcId="{C37C0329-6D7B-40C3-A40E-D6B34F62A0D0}" destId="{DC7322CA-7146-4587-925F-E243463CD87B}" srcOrd="0" destOrd="0" presId="urn:microsoft.com/office/officeart/2005/8/layout/orgChart1"/>
    <dgm:cxn modelId="{5448FCAF-A12D-49CC-960B-F29BDA4FA2D5}" type="presOf" srcId="{AC9E68AB-82A9-4F2A-B798-EBC321E0D7E1}" destId="{13D62D35-5752-43A4-A711-04B9C81FFAB7}" srcOrd="1" destOrd="0" presId="urn:microsoft.com/office/officeart/2005/8/layout/orgChart1"/>
    <dgm:cxn modelId="{BB7697AA-7342-4D5C-B78E-B8CCECDDFBA8}" type="presOf" srcId="{570C42F9-4B39-4D8B-B425-5142EF95625B}" destId="{49E27E05-DED9-4E09-85E6-8B55296679F2}" srcOrd="0" destOrd="0" presId="urn:microsoft.com/office/officeart/2005/8/layout/orgChart1"/>
    <dgm:cxn modelId="{D6B4A98C-AD00-4DD3-A892-23B488F4423D}" type="presOf" srcId="{981E01E1-23AF-4D82-B475-F76537FDB4B4}" destId="{CC3285ED-4CE6-4A3A-B439-A11C0B57F1F9}" srcOrd="1" destOrd="0" presId="urn:microsoft.com/office/officeart/2005/8/layout/orgChart1"/>
    <dgm:cxn modelId="{9D262E05-0FD0-48D0-B7C8-A6A81A64E570}" type="presOf" srcId="{7371C852-A063-4D5C-888B-F9D5A87ABBAB}" destId="{6C77E09E-6A9C-472B-B6BF-3EB71E2876B5}" srcOrd="0" destOrd="0" presId="urn:microsoft.com/office/officeart/2005/8/layout/orgChart1"/>
    <dgm:cxn modelId="{C076AEA6-F0EE-40D5-8AA9-CD6180A443D0}" type="presOf" srcId="{AC9E68AB-82A9-4F2A-B798-EBC321E0D7E1}" destId="{4F262D00-5128-4953-8ED6-F9ABC6AAEA17}" srcOrd="0" destOrd="0" presId="urn:microsoft.com/office/officeart/2005/8/layout/orgChart1"/>
    <dgm:cxn modelId="{4B222084-7EA9-41D7-873B-47D456F25FBF}" type="presOf" srcId="{5C82ECD0-CDE0-47B5-AE37-E647E4F1A224}" destId="{7F3B815A-99BE-4003-BF27-3215A317CE98}" srcOrd="0" destOrd="0" presId="urn:microsoft.com/office/officeart/2005/8/layout/orgChart1"/>
    <dgm:cxn modelId="{5AA4C868-418B-42EC-A6CA-7044A6AA8E6E}" type="presOf" srcId="{86088E23-858C-4BCF-A802-950356765C10}" destId="{98ADB105-9784-4C47-BBE9-F678FC20EA65}" srcOrd="1" destOrd="0" presId="urn:microsoft.com/office/officeart/2005/8/layout/orgChart1"/>
    <dgm:cxn modelId="{B8E00D3F-3699-481E-B9A6-01B2CA7BF8B8}" srcId="{C37C0329-6D7B-40C3-A40E-D6B34F62A0D0}" destId="{981E01E1-23AF-4D82-B475-F76537FDB4B4}" srcOrd="0" destOrd="0" parTransId="{7371C852-A063-4D5C-888B-F9D5A87ABBAB}" sibTransId="{C3E06D98-C6E6-4436-A9BE-0FFDEA6BE190}"/>
    <dgm:cxn modelId="{FA9CD718-349E-4DB5-95B6-0934DCE8D1F1}" type="presOf" srcId="{38D78B1A-B8ED-4B45-B18A-49E14A594D1C}" destId="{682F5567-079D-4400-B60B-0CEE076A9757}" srcOrd="0" destOrd="0" presId="urn:microsoft.com/office/officeart/2005/8/layout/orgChart1"/>
    <dgm:cxn modelId="{AEB3F3F8-D549-433A-B20D-3396F7AD9A49}" type="presOf" srcId="{EA737629-802A-48E6-8A7D-66C8BFBDB2EE}" destId="{E98660DD-0068-4DCA-9E01-A873A27C9E67}" srcOrd="1" destOrd="0" presId="urn:microsoft.com/office/officeart/2005/8/layout/orgChart1"/>
    <dgm:cxn modelId="{64F47976-AD31-40B5-A6DF-4CEA76C66CF8}" type="presOf" srcId="{8B135D03-E149-4BE7-9574-E7987A2B4D18}" destId="{8A764B53-00A8-4AE0-A548-8DDB2251415F}" srcOrd="1" destOrd="0" presId="urn:microsoft.com/office/officeart/2005/8/layout/orgChart1"/>
    <dgm:cxn modelId="{7D973EE9-6BE3-4533-AB84-5D945CBA96CD}" srcId="{38D78B1A-B8ED-4B45-B18A-49E14A594D1C}" destId="{06EFCF64-1A27-42C7-9F1D-8164AAC5851A}" srcOrd="0" destOrd="0" parTransId="{2A0063B5-D666-46E9-8708-AEC200AE0CA1}" sibTransId="{A4FA9BFD-DE12-42ED-B51D-E3CD900E9646}"/>
    <dgm:cxn modelId="{3B7A7770-AD1C-4181-84C5-D7B60F4AA318}" type="presOf" srcId="{981E01E1-23AF-4D82-B475-F76537FDB4B4}" destId="{EEA3533F-A5DE-4A18-9954-9F2E9D5FCF42}" srcOrd="0" destOrd="0" presId="urn:microsoft.com/office/officeart/2005/8/layout/orgChart1"/>
    <dgm:cxn modelId="{9317272C-21A0-4D57-A572-C81C9E9E1714}" srcId="{6148D09C-88DB-4366-98E1-F9FEBDB7AF25}" destId="{E7651E76-900E-4CA1-B16A-51EF7C7F9301}" srcOrd="0" destOrd="0" parTransId="{EDED8686-E59D-4EB3-8920-4540D8120720}" sibTransId="{61F910AF-5583-4A22-83A2-96C7F82B3A87}"/>
    <dgm:cxn modelId="{2E664127-DFA5-4715-905E-C7EFD9C23FB4}" type="presOf" srcId="{F3053F67-1AB7-4D43-A124-A795DF29793A}" destId="{33BC883F-BD45-4F30-B6EA-37C1B26AB7FD}" srcOrd="0" destOrd="0" presId="urn:microsoft.com/office/officeart/2005/8/layout/orgChart1"/>
    <dgm:cxn modelId="{C543091F-87D8-48FC-9190-46BAC01FD069}" type="presOf" srcId="{C37C0329-6D7B-40C3-A40E-D6B34F62A0D0}" destId="{91C49A33-D169-4336-8B45-B090EF6CC04C}" srcOrd="1" destOrd="0" presId="urn:microsoft.com/office/officeart/2005/8/layout/orgChart1"/>
    <dgm:cxn modelId="{5D508C24-ADA9-4DFB-92E1-79DB817D63DF}" type="presOf" srcId="{06EFCF64-1A27-42C7-9F1D-8164AAC5851A}" destId="{4C090D89-CEC3-45EF-83A2-034636AE3570}" srcOrd="1" destOrd="0" presId="urn:microsoft.com/office/officeart/2005/8/layout/orgChart1"/>
    <dgm:cxn modelId="{71DF2BB9-4A72-4CBC-AF44-F409E0DDB389}" type="presOf" srcId="{9A5AB85C-017D-4587-8C23-C70C51928B58}" destId="{00C401BB-369F-4252-A090-14930FADDE04}" srcOrd="0" destOrd="0" presId="urn:microsoft.com/office/officeart/2005/8/layout/orgChart1"/>
    <dgm:cxn modelId="{C72D8681-C06A-488A-9E58-E69F59B2FEF2}" type="presOf" srcId="{8B135D03-E149-4BE7-9574-E7987A2B4D18}" destId="{E83F7A70-5950-4A6F-A262-6BC3E59F2396}" srcOrd="0" destOrd="0" presId="urn:microsoft.com/office/officeart/2005/8/layout/orgChart1"/>
    <dgm:cxn modelId="{C66CC80F-D956-4312-9BA1-E08D68B9BC72}" srcId="{871BA20F-1B20-49E7-A700-21684AC994E6}" destId="{8B135D03-E149-4BE7-9574-E7987A2B4D18}" srcOrd="0" destOrd="0" parTransId="{4C57148E-803E-4574-9C0E-EEC0F96B17E1}" sibTransId="{561A9C36-959D-4F75-9F64-958B22EB327F}"/>
    <dgm:cxn modelId="{F3931426-A983-4A6C-9588-A69CAE11EC8A}" type="presOf" srcId="{86088E23-858C-4BCF-A802-950356765C10}" destId="{EEDF140A-75AB-4432-BF19-1EC594D7E78A}" srcOrd="0" destOrd="0" presId="urn:microsoft.com/office/officeart/2005/8/layout/orgChart1"/>
    <dgm:cxn modelId="{64FC67AD-21EF-47B0-AB6E-90C0AB8D83C6}" type="presOf" srcId="{871BA20F-1B20-49E7-A700-21684AC994E6}" destId="{AA9E8B06-E18E-4BB6-B245-66253C335D17}" srcOrd="0" destOrd="0" presId="urn:microsoft.com/office/officeart/2005/8/layout/orgChart1"/>
    <dgm:cxn modelId="{74161936-0C8B-478E-8FB5-1EADB11B8DDC}" srcId="{E7651E76-900E-4CA1-B16A-51EF7C7F9301}" destId="{C37C0329-6D7B-40C3-A40E-D6B34F62A0D0}" srcOrd="0" destOrd="0" parTransId="{5C82ECD0-CDE0-47B5-AE37-E647E4F1A224}" sibTransId="{A8ED8A32-DF77-4A72-ACAD-336C65DE6D24}"/>
    <dgm:cxn modelId="{56C1E471-1BDF-4B01-B2BB-4476A06515CF}" type="presOf" srcId="{06EFCF64-1A27-42C7-9F1D-8164AAC5851A}" destId="{847625C6-2110-4884-AB68-27C9A01C9383}" srcOrd="0" destOrd="0" presId="urn:microsoft.com/office/officeart/2005/8/layout/orgChart1"/>
    <dgm:cxn modelId="{59C57FA9-54BA-446D-918A-7FEB7DF070ED}" srcId="{86088E23-858C-4BCF-A802-950356765C10}" destId="{871BA20F-1B20-49E7-A700-21684AC994E6}" srcOrd="0" destOrd="0" parTransId="{9A5AB85C-017D-4587-8C23-C70C51928B58}" sibTransId="{998E1F3E-D3A5-4C16-9794-781F1E8DED2D}"/>
    <dgm:cxn modelId="{37FAFAA3-3E37-4523-BB5D-9F3DBA10C195}" srcId="{AC9E68AB-82A9-4F2A-B798-EBC321E0D7E1}" destId="{38D78B1A-B8ED-4B45-B18A-49E14A594D1C}" srcOrd="0" destOrd="0" parTransId="{570C42F9-4B39-4D8B-B425-5142EF95625B}" sibTransId="{C1DA01EF-C738-42A7-A3C9-5E3DBDC992E6}"/>
    <dgm:cxn modelId="{C083CCE1-58C9-4F89-88FC-828A2E78F63D}" srcId="{E7651E76-900E-4CA1-B16A-51EF7C7F9301}" destId="{86088E23-858C-4BCF-A802-950356765C10}" srcOrd="1" destOrd="0" parTransId="{F3053F67-1AB7-4D43-A124-A795DF29793A}" sibTransId="{AF5BE294-3062-45CB-9EA5-9D37D52A3D07}"/>
    <dgm:cxn modelId="{328E16AF-B345-4CB6-8D33-69A431A57F1B}" type="presOf" srcId="{EA737629-802A-48E6-8A7D-66C8BFBDB2EE}" destId="{C91FD03F-045E-47CD-877A-5A3F3C534C94}" srcOrd="0" destOrd="0" presId="urn:microsoft.com/office/officeart/2005/8/layout/orgChart1"/>
    <dgm:cxn modelId="{23004600-3CA3-4951-B857-06CA10D6A7CA}" type="presOf" srcId="{E7651E76-900E-4CA1-B16A-51EF7C7F9301}" destId="{D5E951BA-C92B-4279-8A83-5F9872C160A9}" srcOrd="1" destOrd="0" presId="urn:microsoft.com/office/officeart/2005/8/layout/orgChart1"/>
    <dgm:cxn modelId="{AC8BDBAF-2331-47BF-8C7F-C46F0CD7FF6E}" srcId="{981E01E1-23AF-4D82-B475-F76537FDB4B4}" destId="{EA737629-802A-48E6-8A7D-66C8BFBDB2EE}" srcOrd="0" destOrd="0" parTransId="{6B5DA934-7ECB-4FEE-966D-1E3C758BEF9E}" sibTransId="{FEEBE17B-DBCD-4CDD-B917-828FA72229F5}"/>
    <dgm:cxn modelId="{AC9137E3-EE28-495E-933B-81BED78FD467}" type="presOf" srcId="{871BA20F-1B20-49E7-A700-21684AC994E6}" destId="{47A25F0E-DC8F-42FA-BF63-2FE120F7D3AE}" srcOrd="1" destOrd="0" presId="urn:microsoft.com/office/officeart/2005/8/layout/orgChart1"/>
    <dgm:cxn modelId="{936BCDD7-312F-4417-A486-CD8B14E9911A}" type="presOf" srcId="{38D78B1A-B8ED-4B45-B18A-49E14A594D1C}" destId="{4B091AA0-3542-4624-8E8B-CEE2D1F6F433}" srcOrd="1" destOrd="0" presId="urn:microsoft.com/office/officeart/2005/8/layout/orgChart1"/>
    <dgm:cxn modelId="{733B2822-A853-4656-BF2C-BB94F5FE5315}" type="presOf" srcId="{6148D09C-88DB-4366-98E1-F9FEBDB7AF25}" destId="{EBBA97BC-E6A1-46CF-8F9F-116AE114BDA3}" srcOrd="0" destOrd="0" presId="urn:microsoft.com/office/officeart/2005/8/layout/orgChart1"/>
    <dgm:cxn modelId="{58C9DBE6-6D50-4BEC-A694-140651FB93A3}" type="presOf" srcId="{6B5DA934-7ECB-4FEE-966D-1E3C758BEF9E}" destId="{9A317437-247F-4640-95FE-3A17C4BB835A}" srcOrd="0" destOrd="0" presId="urn:microsoft.com/office/officeart/2005/8/layout/orgChart1"/>
    <dgm:cxn modelId="{ED035839-AF84-4550-BF71-8CD17D9A9C83}" type="presOf" srcId="{2A0063B5-D666-46E9-8708-AEC200AE0CA1}" destId="{8CBFE274-3FAC-4BB9-9587-E2A3716303ED}" srcOrd="0" destOrd="0" presId="urn:microsoft.com/office/officeart/2005/8/layout/orgChart1"/>
    <dgm:cxn modelId="{FD7D9D7E-078D-4834-8660-1F7B3AE54F87}" type="presParOf" srcId="{EBBA97BC-E6A1-46CF-8F9F-116AE114BDA3}" destId="{0ED5AC9D-8B2D-4E92-9DFC-C352F5F7CB46}" srcOrd="0" destOrd="0" presId="urn:microsoft.com/office/officeart/2005/8/layout/orgChart1"/>
    <dgm:cxn modelId="{6A4D0BC4-172C-4F41-BACA-42D5CBBD6304}" type="presParOf" srcId="{0ED5AC9D-8B2D-4E92-9DFC-C352F5F7CB46}" destId="{C6352038-2184-48BA-BD0E-824DE6DAB183}" srcOrd="0" destOrd="0" presId="urn:microsoft.com/office/officeart/2005/8/layout/orgChart1"/>
    <dgm:cxn modelId="{D91E9721-75ED-457A-A847-50D8BDA71BBC}" type="presParOf" srcId="{C6352038-2184-48BA-BD0E-824DE6DAB183}" destId="{2EBBE12D-8E11-4AC5-B0A2-85467DA9D02E}" srcOrd="0" destOrd="0" presId="urn:microsoft.com/office/officeart/2005/8/layout/orgChart1"/>
    <dgm:cxn modelId="{A83310A8-E695-43AA-89D3-1F213D84B1E1}" type="presParOf" srcId="{C6352038-2184-48BA-BD0E-824DE6DAB183}" destId="{D5E951BA-C92B-4279-8A83-5F9872C160A9}" srcOrd="1" destOrd="0" presId="urn:microsoft.com/office/officeart/2005/8/layout/orgChart1"/>
    <dgm:cxn modelId="{44AA7D81-7105-4CB7-9DA4-DC51CDC2CDB6}" type="presParOf" srcId="{0ED5AC9D-8B2D-4E92-9DFC-C352F5F7CB46}" destId="{0C131AFF-32C3-4470-B1B6-4E19776E5891}" srcOrd="1" destOrd="0" presId="urn:microsoft.com/office/officeart/2005/8/layout/orgChart1"/>
    <dgm:cxn modelId="{8D453366-6D97-40CE-BD5F-79AD913E19DA}" type="presParOf" srcId="{0C131AFF-32C3-4470-B1B6-4E19776E5891}" destId="{7F3B815A-99BE-4003-BF27-3215A317CE98}" srcOrd="0" destOrd="0" presId="urn:microsoft.com/office/officeart/2005/8/layout/orgChart1"/>
    <dgm:cxn modelId="{C68B2C71-E8FF-452C-8CC4-614EB369D28E}" type="presParOf" srcId="{0C131AFF-32C3-4470-B1B6-4E19776E5891}" destId="{C6FD3890-293D-4830-B008-C05F96A88FFE}" srcOrd="1" destOrd="0" presId="urn:microsoft.com/office/officeart/2005/8/layout/orgChart1"/>
    <dgm:cxn modelId="{19ED4B1F-E54B-4E64-AD0A-57B9F808D0A2}" type="presParOf" srcId="{C6FD3890-293D-4830-B008-C05F96A88FFE}" destId="{B3E3F3A9-89E9-45FC-B35F-5A0789AC6DEF}" srcOrd="0" destOrd="0" presId="urn:microsoft.com/office/officeart/2005/8/layout/orgChart1"/>
    <dgm:cxn modelId="{12F62129-1C0E-4440-89B3-5700A6760DFB}" type="presParOf" srcId="{B3E3F3A9-89E9-45FC-B35F-5A0789AC6DEF}" destId="{DC7322CA-7146-4587-925F-E243463CD87B}" srcOrd="0" destOrd="0" presId="urn:microsoft.com/office/officeart/2005/8/layout/orgChart1"/>
    <dgm:cxn modelId="{B73D3454-F7CA-4010-9E28-FFADAC840679}" type="presParOf" srcId="{B3E3F3A9-89E9-45FC-B35F-5A0789AC6DEF}" destId="{91C49A33-D169-4336-8B45-B090EF6CC04C}" srcOrd="1" destOrd="0" presId="urn:microsoft.com/office/officeart/2005/8/layout/orgChart1"/>
    <dgm:cxn modelId="{8F739B1D-DA79-4299-8F30-D43618E69B88}" type="presParOf" srcId="{C6FD3890-293D-4830-B008-C05F96A88FFE}" destId="{EADA4649-FDC5-430C-BCE9-D6C82934E6A8}" srcOrd="1" destOrd="0" presId="urn:microsoft.com/office/officeart/2005/8/layout/orgChart1"/>
    <dgm:cxn modelId="{336157A8-8503-4461-AA66-B95FA9E3BE38}" type="presParOf" srcId="{EADA4649-FDC5-430C-BCE9-D6C82934E6A8}" destId="{6C77E09E-6A9C-472B-B6BF-3EB71E2876B5}" srcOrd="0" destOrd="0" presId="urn:microsoft.com/office/officeart/2005/8/layout/orgChart1"/>
    <dgm:cxn modelId="{EFF33C24-B03B-46F8-ABB0-F2454DC98D66}" type="presParOf" srcId="{EADA4649-FDC5-430C-BCE9-D6C82934E6A8}" destId="{3A4E04DC-0F60-447B-9BAE-1D826589A55E}" srcOrd="1" destOrd="0" presId="urn:microsoft.com/office/officeart/2005/8/layout/orgChart1"/>
    <dgm:cxn modelId="{A699C419-4C94-4E16-9801-67B62D0DC609}" type="presParOf" srcId="{3A4E04DC-0F60-447B-9BAE-1D826589A55E}" destId="{1DCB9BE1-6FEE-4427-934C-74E8250328C1}" srcOrd="0" destOrd="0" presId="urn:microsoft.com/office/officeart/2005/8/layout/orgChart1"/>
    <dgm:cxn modelId="{8EA47741-4EAF-4CCE-87FD-C700C41DE559}" type="presParOf" srcId="{1DCB9BE1-6FEE-4427-934C-74E8250328C1}" destId="{EEA3533F-A5DE-4A18-9954-9F2E9D5FCF42}" srcOrd="0" destOrd="0" presId="urn:microsoft.com/office/officeart/2005/8/layout/orgChart1"/>
    <dgm:cxn modelId="{10D0B931-1EF5-42CA-900D-B857A2774193}" type="presParOf" srcId="{1DCB9BE1-6FEE-4427-934C-74E8250328C1}" destId="{CC3285ED-4CE6-4A3A-B439-A11C0B57F1F9}" srcOrd="1" destOrd="0" presId="urn:microsoft.com/office/officeart/2005/8/layout/orgChart1"/>
    <dgm:cxn modelId="{7126E3DA-8A0F-4781-9EDD-0367F6272EAA}" type="presParOf" srcId="{3A4E04DC-0F60-447B-9BAE-1D826589A55E}" destId="{AE7843CC-07F8-49A3-80B6-118849B294A7}" srcOrd="1" destOrd="0" presId="urn:microsoft.com/office/officeart/2005/8/layout/orgChart1"/>
    <dgm:cxn modelId="{BB9ABA8B-76C8-414A-BCE5-8C69FD2DDE70}" type="presParOf" srcId="{AE7843CC-07F8-49A3-80B6-118849B294A7}" destId="{9A317437-247F-4640-95FE-3A17C4BB835A}" srcOrd="0" destOrd="0" presId="urn:microsoft.com/office/officeart/2005/8/layout/orgChart1"/>
    <dgm:cxn modelId="{2A114798-CFB4-49C2-B8DD-85377FB94C7E}" type="presParOf" srcId="{AE7843CC-07F8-49A3-80B6-118849B294A7}" destId="{AC4974E7-3CE8-45AF-8126-63A85F39478B}" srcOrd="1" destOrd="0" presId="urn:microsoft.com/office/officeart/2005/8/layout/orgChart1"/>
    <dgm:cxn modelId="{B3D0AC9A-DDD0-40F5-B5DD-6243DD2D3D9D}" type="presParOf" srcId="{AC4974E7-3CE8-45AF-8126-63A85F39478B}" destId="{406A2CDF-37A9-4FF4-A1B7-A7739BA0D9C0}" srcOrd="0" destOrd="0" presId="urn:microsoft.com/office/officeart/2005/8/layout/orgChart1"/>
    <dgm:cxn modelId="{E3247313-E9E8-459D-9665-B6B3CC45162D}" type="presParOf" srcId="{406A2CDF-37A9-4FF4-A1B7-A7739BA0D9C0}" destId="{C91FD03F-045E-47CD-877A-5A3F3C534C94}" srcOrd="0" destOrd="0" presId="urn:microsoft.com/office/officeart/2005/8/layout/orgChart1"/>
    <dgm:cxn modelId="{9550049B-5D3D-4488-83B8-E04BAEA1335A}" type="presParOf" srcId="{406A2CDF-37A9-4FF4-A1B7-A7739BA0D9C0}" destId="{E98660DD-0068-4DCA-9E01-A873A27C9E67}" srcOrd="1" destOrd="0" presId="urn:microsoft.com/office/officeart/2005/8/layout/orgChart1"/>
    <dgm:cxn modelId="{50ECBA4B-21F4-4DF2-BFD3-DF87104EB7B9}" type="presParOf" srcId="{AC4974E7-3CE8-45AF-8126-63A85F39478B}" destId="{5960F91F-12C7-4976-B0B5-7C09E0CE1B7F}" srcOrd="1" destOrd="0" presId="urn:microsoft.com/office/officeart/2005/8/layout/orgChart1"/>
    <dgm:cxn modelId="{71CBD2C6-DC80-48E1-9BBA-C5C4FBD786DF}" type="presParOf" srcId="{AC4974E7-3CE8-45AF-8126-63A85F39478B}" destId="{6AD655C6-95F2-4A3C-9849-49EDD573FB9C}" srcOrd="2" destOrd="0" presId="urn:microsoft.com/office/officeart/2005/8/layout/orgChart1"/>
    <dgm:cxn modelId="{44A46C52-3B32-4E3D-8770-98D1C6F032A8}" type="presParOf" srcId="{3A4E04DC-0F60-447B-9BAE-1D826589A55E}" destId="{49A5C7CC-293F-4465-8D24-8812EC21B7EA}" srcOrd="2" destOrd="0" presId="urn:microsoft.com/office/officeart/2005/8/layout/orgChart1"/>
    <dgm:cxn modelId="{076E44EE-7D38-4656-9BE5-420FDC5F7177}" type="presParOf" srcId="{C6FD3890-293D-4830-B008-C05F96A88FFE}" destId="{94054B97-9441-45DD-A687-5C79B221E13C}" srcOrd="2" destOrd="0" presId="urn:microsoft.com/office/officeart/2005/8/layout/orgChart1"/>
    <dgm:cxn modelId="{838337F6-5F8D-4D8C-B2DE-A3EA3C7040E1}" type="presParOf" srcId="{0C131AFF-32C3-4470-B1B6-4E19776E5891}" destId="{33BC883F-BD45-4F30-B6EA-37C1B26AB7FD}" srcOrd="2" destOrd="0" presId="urn:microsoft.com/office/officeart/2005/8/layout/orgChart1"/>
    <dgm:cxn modelId="{B02F9CE5-4E06-4D1A-B5ED-5D9A87C3ED49}" type="presParOf" srcId="{0C131AFF-32C3-4470-B1B6-4E19776E5891}" destId="{E564E8F3-E6DC-4311-9895-C900D792A318}" srcOrd="3" destOrd="0" presId="urn:microsoft.com/office/officeart/2005/8/layout/orgChart1"/>
    <dgm:cxn modelId="{D1317295-ED46-48EF-A860-B6F704775B09}" type="presParOf" srcId="{E564E8F3-E6DC-4311-9895-C900D792A318}" destId="{668EFF0A-40B5-4145-B354-6A2248AF8BF4}" srcOrd="0" destOrd="0" presId="urn:microsoft.com/office/officeart/2005/8/layout/orgChart1"/>
    <dgm:cxn modelId="{61EB272E-B7FF-48F0-9D84-3362E6675B4A}" type="presParOf" srcId="{668EFF0A-40B5-4145-B354-6A2248AF8BF4}" destId="{EEDF140A-75AB-4432-BF19-1EC594D7E78A}" srcOrd="0" destOrd="0" presId="urn:microsoft.com/office/officeart/2005/8/layout/orgChart1"/>
    <dgm:cxn modelId="{778D71E3-197C-4A08-AF6A-8A410BBA8585}" type="presParOf" srcId="{668EFF0A-40B5-4145-B354-6A2248AF8BF4}" destId="{98ADB105-9784-4C47-BBE9-F678FC20EA65}" srcOrd="1" destOrd="0" presId="urn:microsoft.com/office/officeart/2005/8/layout/orgChart1"/>
    <dgm:cxn modelId="{A30FAB87-AE6E-46E5-B5A3-5737483F968F}" type="presParOf" srcId="{E564E8F3-E6DC-4311-9895-C900D792A318}" destId="{D425B127-9CE9-40CC-8BE7-9C8A8EAA2163}" srcOrd="1" destOrd="0" presId="urn:microsoft.com/office/officeart/2005/8/layout/orgChart1"/>
    <dgm:cxn modelId="{378F9448-9E4D-4F91-A875-3798E7EC1FF1}" type="presParOf" srcId="{D425B127-9CE9-40CC-8BE7-9C8A8EAA2163}" destId="{00C401BB-369F-4252-A090-14930FADDE04}" srcOrd="0" destOrd="0" presId="urn:microsoft.com/office/officeart/2005/8/layout/orgChart1"/>
    <dgm:cxn modelId="{0B4E7696-BB49-4E11-B05B-E0AFD90AF5DC}" type="presParOf" srcId="{D425B127-9CE9-40CC-8BE7-9C8A8EAA2163}" destId="{44BB4122-56B2-4C97-9582-94E9F94D792B}" srcOrd="1" destOrd="0" presId="urn:microsoft.com/office/officeart/2005/8/layout/orgChart1"/>
    <dgm:cxn modelId="{3E5FDCD0-B4ED-4431-B501-A8BFF1FBA4DC}" type="presParOf" srcId="{44BB4122-56B2-4C97-9582-94E9F94D792B}" destId="{728694F6-0488-4629-AEB4-95900EA096A6}" srcOrd="0" destOrd="0" presId="urn:microsoft.com/office/officeart/2005/8/layout/orgChart1"/>
    <dgm:cxn modelId="{96A7BF4D-EC83-4D37-AD73-D9D9806FE5C5}" type="presParOf" srcId="{728694F6-0488-4629-AEB4-95900EA096A6}" destId="{AA9E8B06-E18E-4BB6-B245-66253C335D17}" srcOrd="0" destOrd="0" presId="urn:microsoft.com/office/officeart/2005/8/layout/orgChart1"/>
    <dgm:cxn modelId="{CE919443-49F7-4935-B57F-0C3467C30529}" type="presParOf" srcId="{728694F6-0488-4629-AEB4-95900EA096A6}" destId="{47A25F0E-DC8F-42FA-BF63-2FE120F7D3AE}" srcOrd="1" destOrd="0" presId="urn:microsoft.com/office/officeart/2005/8/layout/orgChart1"/>
    <dgm:cxn modelId="{7B300B12-29DC-4ED6-A609-51019B76189D}" type="presParOf" srcId="{44BB4122-56B2-4C97-9582-94E9F94D792B}" destId="{EFCDE2A0-F247-4270-BEA5-AEE91FA09128}" srcOrd="1" destOrd="0" presId="urn:microsoft.com/office/officeart/2005/8/layout/orgChart1"/>
    <dgm:cxn modelId="{BC13BA2D-8B18-4109-A062-F76AE3A869AD}" type="presParOf" srcId="{EFCDE2A0-F247-4270-BEA5-AEE91FA09128}" destId="{0E01F299-BB0F-4A1C-890C-1C7A8043945A}" srcOrd="0" destOrd="0" presId="urn:microsoft.com/office/officeart/2005/8/layout/orgChart1"/>
    <dgm:cxn modelId="{F8A9AEA7-1FF2-4D4D-B456-E063A4D4C857}" type="presParOf" srcId="{EFCDE2A0-F247-4270-BEA5-AEE91FA09128}" destId="{D289B906-3193-4D43-BF7E-0644DCF7E0B4}" srcOrd="1" destOrd="0" presId="urn:microsoft.com/office/officeart/2005/8/layout/orgChart1"/>
    <dgm:cxn modelId="{DA2BD0CC-2D93-4721-A805-B369D8EE0F1B}" type="presParOf" srcId="{D289B906-3193-4D43-BF7E-0644DCF7E0B4}" destId="{8CEA1E35-BCAD-4F9E-A4D8-3B9E474ABF45}" srcOrd="0" destOrd="0" presId="urn:microsoft.com/office/officeart/2005/8/layout/orgChart1"/>
    <dgm:cxn modelId="{D63B0EB0-3E97-4FA3-927A-90A9E05D6ABF}" type="presParOf" srcId="{8CEA1E35-BCAD-4F9E-A4D8-3B9E474ABF45}" destId="{E83F7A70-5950-4A6F-A262-6BC3E59F2396}" srcOrd="0" destOrd="0" presId="urn:microsoft.com/office/officeart/2005/8/layout/orgChart1"/>
    <dgm:cxn modelId="{5D19B52C-4AC0-4A71-88BE-3E03486A7ACD}" type="presParOf" srcId="{8CEA1E35-BCAD-4F9E-A4D8-3B9E474ABF45}" destId="{8A764B53-00A8-4AE0-A548-8DDB2251415F}" srcOrd="1" destOrd="0" presId="urn:microsoft.com/office/officeart/2005/8/layout/orgChart1"/>
    <dgm:cxn modelId="{694B1EF3-BF92-4727-897B-50C4A05ACA91}" type="presParOf" srcId="{D289B906-3193-4D43-BF7E-0644DCF7E0B4}" destId="{268DC9D4-122D-4833-9A8F-68908BD930B1}" srcOrd="1" destOrd="0" presId="urn:microsoft.com/office/officeart/2005/8/layout/orgChart1"/>
    <dgm:cxn modelId="{28F96CFB-EFA8-40DA-9969-3FDDA7FAD28C}" type="presParOf" srcId="{D289B906-3193-4D43-BF7E-0644DCF7E0B4}" destId="{7B841231-4B67-437A-8B1C-76B97B2D1C29}" srcOrd="2" destOrd="0" presId="urn:microsoft.com/office/officeart/2005/8/layout/orgChart1"/>
    <dgm:cxn modelId="{B0096457-AD9D-4A4E-B1C6-72B4974621FE}" type="presParOf" srcId="{44BB4122-56B2-4C97-9582-94E9F94D792B}" destId="{49325AA4-E642-4D0E-BACF-78DAE1385A6C}" srcOrd="2" destOrd="0" presId="urn:microsoft.com/office/officeart/2005/8/layout/orgChart1"/>
    <dgm:cxn modelId="{FC1644BC-E7BD-4BFE-B75F-976DFD481F7D}" type="presParOf" srcId="{E564E8F3-E6DC-4311-9895-C900D792A318}" destId="{7B722AE7-60F0-40DE-9DAA-9895DD9F335A}" srcOrd="2" destOrd="0" presId="urn:microsoft.com/office/officeart/2005/8/layout/orgChart1"/>
    <dgm:cxn modelId="{2AF65287-9C40-4923-BA41-C0DC3AEAA886}" type="presParOf" srcId="{0C131AFF-32C3-4470-B1B6-4E19776E5891}" destId="{CE76C8AA-8B2B-4447-B5D7-031701D4B3EA}" srcOrd="4" destOrd="0" presId="urn:microsoft.com/office/officeart/2005/8/layout/orgChart1"/>
    <dgm:cxn modelId="{6B64A724-79AA-4A51-97F8-5DC84341BA2A}" type="presParOf" srcId="{0C131AFF-32C3-4470-B1B6-4E19776E5891}" destId="{EB6EE012-4951-46DF-8E8B-3EFE55A67E32}" srcOrd="5" destOrd="0" presId="urn:microsoft.com/office/officeart/2005/8/layout/orgChart1"/>
    <dgm:cxn modelId="{0E305DF7-92C9-4DF0-A989-D346F0DCC833}" type="presParOf" srcId="{EB6EE012-4951-46DF-8E8B-3EFE55A67E32}" destId="{0254A629-86C2-4FC5-967A-7972320DE946}" srcOrd="0" destOrd="0" presId="urn:microsoft.com/office/officeart/2005/8/layout/orgChart1"/>
    <dgm:cxn modelId="{66DBB4AB-F8EA-466E-9715-3F33F8F351BA}" type="presParOf" srcId="{0254A629-86C2-4FC5-967A-7972320DE946}" destId="{4F262D00-5128-4953-8ED6-F9ABC6AAEA17}" srcOrd="0" destOrd="0" presId="urn:microsoft.com/office/officeart/2005/8/layout/orgChart1"/>
    <dgm:cxn modelId="{9BFB8893-2DBE-47AA-A80A-DA2FB60ABD3F}" type="presParOf" srcId="{0254A629-86C2-4FC5-967A-7972320DE946}" destId="{13D62D35-5752-43A4-A711-04B9C81FFAB7}" srcOrd="1" destOrd="0" presId="urn:microsoft.com/office/officeart/2005/8/layout/orgChart1"/>
    <dgm:cxn modelId="{F1DAE41E-BC5C-4455-82A5-A05334677855}" type="presParOf" srcId="{EB6EE012-4951-46DF-8E8B-3EFE55A67E32}" destId="{6349CCAC-9EE0-42B7-A25E-2B20F5FCAFA2}" srcOrd="1" destOrd="0" presId="urn:microsoft.com/office/officeart/2005/8/layout/orgChart1"/>
    <dgm:cxn modelId="{4B8A1334-DE25-4EE1-A78D-3E746E4E2552}" type="presParOf" srcId="{6349CCAC-9EE0-42B7-A25E-2B20F5FCAFA2}" destId="{49E27E05-DED9-4E09-85E6-8B55296679F2}" srcOrd="0" destOrd="0" presId="urn:microsoft.com/office/officeart/2005/8/layout/orgChart1"/>
    <dgm:cxn modelId="{F159AF22-6CD7-490B-BD6D-433C6C7632C6}" type="presParOf" srcId="{6349CCAC-9EE0-42B7-A25E-2B20F5FCAFA2}" destId="{D15609CC-68F3-4D9E-A89B-16ABC6170253}" srcOrd="1" destOrd="0" presId="urn:microsoft.com/office/officeart/2005/8/layout/orgChart1"/>
    <dgm:cxn modelId="{B23D3EA6-C43E-4F7E-ACF7-32A0CD22D4DE}" type="presParOf" srcId="{D15609CC-68F3-4D9E-A89B-16ABC6170253}" destId="{F90AACFE-D05B-4072-8518-F96EF56466BA}" srcOrd="0" destOrd="0" presId="urn:microsoft.com/office/officeart/2005/8/layout/orgChart1"/>
    <dgm:cxn modelId="{FAE13211-2FCE-4772-89D9-FD4AD763B2EC}" type="presParOf" srcId="{F90AACFE-D05B-4072-8518-F96EF56466BA}" destId="{682F5567-079D-4400-B60B-0CEE076A9757}" srcOrd="0" destOrd="0" presId="urn:microsoft.com/office/officeart/2005/8/layout/orgChart1"/>
    <dgm:cxn modelId="{DBB82511-87A0-4F54-9985-1C37B5B6C7DE}" type="presParOf" srcId="{F90AACFE-D05B-4072-8518-F96EF56466BA}" destId="{4B091AA0-3542-4624-8E8B-CEE2D1F6F433}" srcOrd="1" destOrd="0" presId="urn:microsoft.com/office/officeart/2005/8/layout/orgChart1"/>
    <dgm:cxn modelId="{590AF76E-8C4B-4151-9988-047254F5858A}" type="presParOf" srcId="{D15609CC-68F3-4D9E-A89B-16ABC6170253}" destId="{81E3948B-8AE0-4D47-892A-A7A0C03DED4F}" srcOrd="1" destOrd="0" presId="urn:microsoft.com/office/officeart/2005/8/layout/orgChart1"/>
    <dgm:cxn modelId="{7BAD4163-3296-4290-9E77-A2F96244395F}" type="presParOf" srcId="{81E3948B-8AE0-4D47-892A-A7A0C03DED4F}" destId="{8CBFE274-3FAC-4BB9-9587-E2A3716303ED}" srcOrd="0" destOrd="0" presId="urn:microsoft.com/office/officeart/2005/8/layout/orgChart1"/>
    <dgm:cxn modelId="{E44CC7B9-9EA4-42FA-B986-2A0F2D83D389}" type="presParOf" srcId="{81E3948B-8AE0-4D47-892A-A7A0C03DED4F}" destId="{0C4A2C61-77AB-4104-B5B1-0CF655BA7770}" srcOrd="1" destOrd="0" presId="urn:microsoft.com/office/officeart/2005/8/layout/orgChart1"/>
    <dgm:cxn modelId="{C1BCB7FB-406D-43EC-B18D-A1428370D471}" type="presParOf" srcId="{0C4A2C61-77AB-4104-B5B1-0CF655BA7770}" destId="{2E9AC829-2AC1-475C-9345-9DE308C7DE55}" srcOrd="0" destOrd="0" presId="urn:microsoft.com/office/officeart/2005/8/layout/orgChart1"/>
    <dgm:cxn modelId="{417F1570-AE80-4AE7-9D66-9F123F9766C5}" type="presParOf" srcId="{2E9AC829-2AC1-475C-9345-9DE308C7DE55}" destId="{847625C6-2110-4884-AB68-27C9A01C9383}" srcOrd="0" destOrd="0" presId="urn:microsoft.com/office/officeart/2005/8/layout/orgChart1"/>
    <dgm:cxn modelId="{DA45206A-8189-4836-9158-663217B8240C}" type="presParOf" srcId="{2E9AC829-2AC1-475C-9345-9DE308C7DE55}" destId="{4C090D89-CEC3-45EF-83A2-034636AE3570}" srcOrd="1" destOrd="0" presId="urn:microsoft.com/office/officeart/2005/8/layout/orgChart1"/>
    <dgm:cxn modelId="{24307AD3-CF1F-4647-A697-404C43DB093D}" type="presParOf" srcId="{0C4A2C61-77AB-4104-B5B1-0CF655BA7770}" destId="{9986073F-64D6-471C-A07F-0F9C4CEB3D65}" srcOrd="1" destOrd="0" presId="urn:microsoft.com/office/officeart/2005/8/layout/orgChart1"/>
    <dgm:cxn modelId="{C64024A0-B39E-4039-8D4B-CB5F2E18C822}" type="presParOf" srcId="{0C4A2C61-77AB-4104-B5B1-0CF655BA7770}" destId="{48B40A49-73B2-4E44-A07E-CEB6FAA2414C}" srcOrd="2" destOrd="0" presId="urn:microsoft.com/office/officeart/2005/8/layout/orgChart1"/>
    <dgm:cxn modelId="{E71A3F22-DCE8-460D-ABF2-08363DC448C5}" type="presParOf" srcId="{D15609CC-68F3-4D9E-A89B-16ABC6170253}" destId="{7FEE1B0F-6EA8-43EF-8FE7-88B6ADDF2BF6}" srcOrd="2" destOrd="0" presId="urn:microsoft.com/office/officeart/2005/8/layout/orgChart1"/>
    <dgm:cxn modelId="{59A9823A-79DC-4009-A14E-712BD22F017E}" type="presParOf" srcId="{EB6EE012-4951-46DF-8E8B-3EFE55A67E32}" destId="{48F8AED0-C9DE-4232-BBB6-DC8AC30B8B6C}" srcOrd="2" destOrd="0" presId="urn:microsoft.com/office/officeart/2005/8/layout/orgChart1"/>
    <dgm:cxn modelId="{83804C3E-FFB1-436A-A25A-57B4C7591F99}" type="presParOf" srcId="{0ED5AC9D-8B2D-4E92-9DFC-C352F5F7CB46}" destId="{8A1F8167-65AF-49A3-A2E4-893F21A7B627}"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434998" cy="354965"/>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5797248" y="1"/>
            <a:ext cx="4434998" cy="354965"/>
          </a:xfrm>
          <a:prstGeom prst="rect">
            <a:avLst/>
          </a:prstGeom>
        </p:spPr>
        <p:txBody>
          <a:bodyPr vert="horz" lIns="96661" tIns="48331" rIns="96661" bIns="48331" rtlCol="0"/>
          <a:lstStyle>
            <a:lvl1pPr algn="r">
              <a:defRPr sz="1300"/>
            </a:lvl1pPr>
          </a:lstStyle>
          <a:p>
            <a:fld id="{3CAD0926-4A58-460A-BF4B-923FEC646411}" type="datetimeFigureOut">
              <a:rPr lang="en-US" smtClean="0"/>
              <a:pPr/>
              <a:t>4/27/2016</a:t>
            </a:fld>
            <a:endParaRPr lang="en-US" dirty="0"/>
          </a:p>
        </p:txBody>
      </p:sp>
      <p:sp>
        <p:nvSpPr>
          <p:cNvPr id="4" name="Footer Placeholder 3"/>
          <p:cNvSpPr>
            <a:spLocks noGrp="1"/>
          </p:cNvSpPr>
          <p:nvPr>
            <p:ph type="ftr" sz="quarter" idx="2"/>
          </p:nvPr>
        </p:nvSpPr>
        <p:spPr>
          <a:xfrm>
            <a:off x="1" y="6743103"/>
            <a:ext cx="4434998" cy="354965"/>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5797248" y="6743103"/>
            <a:ext cx="4434998" cy="354965"/>
          </a:xfrm>
          <a:prstGeom prst="rect">
            <a:avLst/>
          </a:prstGeom>
        </p:spPr>
        <p:txBody>
          <a:bodyPr vert="horz" lIns="96661" tIns="48331" rIns="96661" bIns="48331" rtlCol="0" anchor="b"/>
          <a:lstStyle>
            <a:lvl1pPr algn="r">
              <a:defRPr sz="1300"/>
            </a:lvl1pPr>
          </a:lstStyle>
          <a:p>
            <a:fld id="{8B3B30A9-ED71-421C-BA53-62DB7949DF61}"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434998" cy="354965"/>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5797248" y="1"/>
            <a:ext cx="4434998" cy="354965"/>
          </a:xfrm>
          <a:prstGeom prst="rect">
            <a:avLst/>
          </a:prstGeom>
        </p:spPr>
        <p:txBody>
          <a:bodyPr vert="horz" lIns="96661" tIns="48331" rIns="96661" bIns="48331" rtlCol="0"/>
          <a:lstStyle>
            <a:lvl1pPr algn="r">
              <a:defRPr sz="1300"/>
            </a:lvl1pPr>
          </a:lstStyle>
          <a:p>
            <a:fld id="{52A59DB9-FE0A-4C84-94E1-AB627FDD3DD0}" type="datetimeFigureOut">
              <a:rPr lang="en-US" smtClean="0"/>
              <a:pPr/>
              <a:t>4/27/2016</a:t>
            </a:fld>
            <a:endParaRPr lang="en-US" dirty="0"/>
          </a:p>
        </p:txBody>
      </p:sp>
      <p:sp>
        <p:nvSpPr>
          <p:cNvPr id="4" name="Slide Image Placeholder 3"/>
          <p:cNvSpPr>
            <a:spLocks noGrp="1" noRot="1" noChangeAspect="1"/>
          </p:cNvSpPr>
          <p:nvPr>
            <p:ph type="sldImg" idx="2"/>
          </p:nvPr>
        </p:nvSpPr>
        <p:spPr>
          <a:xfrm>
            <a:off x="3341688" y="533400"/>
            <a:ext cx="3551237" cy="266223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1023462" y="3372167"/>
            <a:ext cx="8187690" cy="3194685"/>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43103"/>
            <a:ext cx="4434998" cy="354965"/>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5797248" y="6743103"/>
            <a:ext cx="4434998" cy="354965"/>
          </a:xfrm>
          <a:prstGeom prst="rect">
            <a:avLst/>
          </a:prstGeom>
        </p:spPr>
        <p:txBody>
          <a:bodyPr vert="horz" lIns="96661" tIns="48331" rIns="96661" bIns="48331" rtlCol="0" anchor="b"/>
          <a:lstStyle>
            <a:lvl1pPr algn="r">
              <a:defRPr sz="1300"/>
            </a:lvl1pPr>
          </a:lstStyle>
          <a:p>
            <a:fld id="{FAD94D5E-BC1C-46B2-B1F7-808AF1037D5D}"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Footer Placeholder 3"/>
          <p:cNvSpPr>
            <a:spLocks noGrp="1"/>
          </p:cNvSpPr>
          <p:nvPr>
            <p:ph type="ftr"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E01042-7563-4F82-8E4D-CC20720DB36F}" type="datetime1">
              <a:rPr lang="en-US" smtClean="0"/>
              <a:pPr/>
              <a:t>4/27/2016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4D1D93-66C0-4885-8E87-ACD2D0FF691E}" type="datetime1">
              <a:rPr lang="en-US" smtClean="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553D1-F545-4610-9679-74467029E5D7}" type="datetime1">
              <a:rPr lang="en-US" smtClean="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86A5EB-FD4C-4FC5-AE98-9A69C915EFB4}" type="datetime1">
              <a:rPr lang="en-US" smtClean="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E41F36-E00E-48E6-85F2-96E8E3B483E1}" type="datetime1">
              <a:rPr lang="en-US" smtClean="0"/>
              <a:pPr/>
              <a:t>4/27/2016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77F583-2591-4B35-867F-67F8571BF88F}" type="datetime1">
              <a:rPr lang="en-US" smtClean="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29690E-6654-46F2-B545-4F53FD0D3894}" type="datetime1">
              <a:rPr lang="en-US" smtClean="0"/>
              <a:pPr/>
              <a:t>4/27/2016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D7640A-D689-410D-9DE3-0D7EB452F7D6}" type="datetime1">
              <a:rPr lang="en-US" smtClean="0"/>
              <a:pPr/>
              <a:t>4/27/2016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EB3D8-CA20-496B-87A3-24B74BE31D83}" type="datetime1">
              <a:rPr lang="en-US" smtClean="0"/>
              <a:pPr/>
              <a:t>4/27/2016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79FBC9-5A6F-4CE4-9E37-30F9DEFE4B4E}" type="datetime1">
              <a:rPr lang="en-US" smtClean="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841631-A810-47A9-8031-7569C23745C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9A843F-397D-4EA8-AECD-0C404BEBDD49}" type="datetime1">
              <a:rPr lang="en-US" smtClean="0"/>
              <a:pPr/>
              <a:t>4/27/2016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FC841631-A810-47A9-8031-7569C23745C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5E781B-9352-4AB4-8CF8-0FF8D8797DE8}" type="datetime1">
              <a:rPr lang="en-US" smtClean="0"/>
              <a:pPr/>
              <a:t>4/27/2016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841631-A810-47A9-8031-7569C23745C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3124200"/>
          </a:xfrm>
        </p:spPr>
        <p:txBody>
          <a:bodyPr>
            <a:normAutofit/>
          </a:bodyPr>
          <a:lstStyle/>
          <a:p>
            <a:pPr algn="ctr"/>
            <a:r>
              <a:rPr lang="en-US" sz="4800" b="1" dirty="0" smtClean="0">
                <a:latin typeface="Bookman Old Style" pitchFamily="18" charset="0"/>
              </a:rPr>
              <a:t>Practical  Issues  in  Foreign  Transactions FEMA - an Overview </a:t>
            </a:r>
            <a:r>
              <a:rPr lang="en-US" sz="2800" b="1" dirty="0" smtClean="0">
                <a:latin typeface="Bookman Old Style" pitchFamily="18" charset="0"/>
              </a:rPr>
              <a:t/>
            </a:r>
            <a:br>
              <a:rPr lang="en-US" sz="2800" b="1" dirty="0" smtClean="0">
                <a:latin typeface="Bookman Old Style" pitchFamily="18" charset="0"/>
              </a:rPr>
            </a:br>
            <a:endParaRPr lang="en-US" sz="4000" b="1" dirty="0">
              <a:latin typeface="Bookman Old Style" pitchFamily="18" charset="0"/>
            </a:endParaRPr>
          </a:p>
        </p:txBody>
      </p:sp>
      <p:sp>
        <p:nvSpPr>
          <p:cNvPr id="7" name="Content Placeholder 6"/>
          <p:cNvSpPr>
            <a:spLocks noGrp="1"/>
          </p:cNvSpPr>
          <p:nvPr>
            <p:ph idx="1"/>
          </p:nvPr>
        </p:nvSpPr>
        <p:spPr>
          <a:xfrm>
            <a:off x="381000" y="3276600"/>
            <a:ext cx="8305800" cy="2971800"/>
          </a:xfrm>
        </p:spPr>
        <p:txBody>
          <a:bodyPr>
            <a:normAutofit fontScale="62500" lnSpcReduction="20000"/>
          </a:bodyPr>
          <a:lstStyle/>
          <a:p>
            <a:pPr algn="ctr">
              <a:buNone/>
            </a:pPr>
            <a:endParaRPr lang="en-US" sz="1800" b="1" dirty="0" smtClean="0">
              <a:latin typeface="Bookman Old Style" pitchFamily="18" charset="0"/>
            </a:endParaRPr>
          </a:p>
          <a:p>
            <a:pPr algn="ctr">
              <a:buNone/>
            </a:pPr>
            <a:r>
              <a:rPr lang="en-US" sz="5100" b="1" dirty="0" smtClean="0">
                <a:solidFill>
                  <a:srgbClr val="FF0000"/>
                </a:solidFill>
                <a:latin typeface="Bookman Old Style" pitchFamily="18" charset="0"/>
              </a:rPr>
              <a:t>Nehru  Place  CPE  Study  Circle </a:t>
            </a:r>
          </a:p>
          <a:p>
            <a:pPr algn="ctr">
              <a:buNone/>
            </a:pPr>
            <a:r>
              <a:rPr lang="en-US" sz="5100" b="1" dirty="0" smtClean="0">
                <a:solidFill>
                  <a:srgbClr val="FF0000"/>
                </a:solidFill>
                <a:latin typeface="Bookman Old Style" pitchFamily="18" charset="0"/>
              </a:rPr>
              <a:t>Jointly  </a:t>
            </a:r>
            <a:r>
              <a:rPr lang="en-US" sz="5100" b="1" dirty="0" smtClean="0">
                <a:solidFill>
                  <a:srgbClr val="FF0000"/>
                </a:solidFill>
                <a:latin typeface="Bookman Old Style" pitchFamily="18" charset="0"/>
              </a:rPr>
              <a:t>with  NIRC </a:t>
            </a:r>
            <a:r>
              <a:rPr lang="en-US" sz="5100" b="1" dirty="0" smtClean="0">
                <a:solidFill>
                  <a:srgbClr val="FF0000"/>
                </a:solidFill>
                <a:latin typeface="Bookman Old Style" pitchFamily="18" charset="0"/>
              </a:rPr>
              <a:t>- ICAI</a:t>
            </a:r>
            <a:endParaRPr lang="en-IN" sz="5100" b="1" dirty="0" smtClean="0">
              <a:solidFill>
                <a:srgbClr val="FF0000"/>
              </a:solidFill>
              <a:latin typeface="Bookman Old Style" pitchFamily="18" charset="0"/>
            </a:endParaRPr>
          </a:p>
          <a:p>
            <a:pPr algn="ctr">
              <a:buNone/>
            </a:pPr>
            <a:endParaRPr lang="en-US" b="1" dirty="0" smtClean="0">
              <a:latin typeface="Bookman Old Style" pitchFamily="18" charset="0"/>
            </a:endParaRPr>
          </a:p>
          <a:p>
            <a:pPr algn="ctr">
              <a:buNone/>
            </a:pPr>
            <a:r>
              <a:rPr lang="en-US" b="1" dirty="0" smtClean="0">
                <a:latin typeface="Bookman Old Style" pitchFamily="18" charset="0"/>
              </a:rPr>
              <a:t>22 April </a:t>
            </a:r>
            <a:r>
              <a:rPr lang="en-US" b="1" dirty="0" smtClean="0">
                <a:latin typeface="Bookman Old Style" pitchFamily="18" charset="0"/>
              </a:rPr>
              <a:t>2016</a:t>
            </a:r>
          </a:p>
          <a:p>
            <a:pPr algn="ctr">
              <a:buNone/>
            </a:pPr>
            <a:endParaRPr lang="en-US" sz="1800" b="1" dirty="0" smtClean="0">
              <a:latin typeface="Bookman Old Style" pitchFamily="18" charset="0"/>
            </a:endParaRPr>
          </a:p>
          <a:p>
            <a:pPr algn="ctr">
              <a:buNone/>
            </a:pPr>
            <a:endParaRPr lang="en-US" sz="1800" b="1" dirty="0" smtClean="0">
              <a:latin typeface="Bookman Old Style" pitchFamily="18" charset="0"/>
            </a:endParaRPr>
          </a:p>
          <a:p>
            <a:pPr algn="ctr">
              <a:buNone/>
            </a:pPr>
            <a:r>
              <a:rPr lang="en-US" sz="2400" b="1" dirty="0" smtClean="0">
                <a:latin typeface="Bookman Old Style" pitchFamily="18" charset="0"/>
              </a:rPr>
              <a:t>Vijay Gupta</a:t>
            </a:r>
          </a:p>
          <a:p>
            <a:pPr algn="ctr">
              <a:buNone/>
            </a:pPr>
            <a:r>
              <a:rPr lang="en-US" sz="2000" b="1" dirty="0" smtClean="0">
                <a:latin typeface="Bookman Old Style" pitchFamily="18" charset="0"/>
              </a:rPr>
              <a:t>      </a:t>
            </a:r>
            <a:r>
              <a:rPr lang="en-US" sz="1200" b="1" dirty="0" smtClean="0">
                <a:latin typeface="Bookman Old Style" pitchFamily="18" charset="0"/>
              </a:rPr>
              <a:t>ACMA, FCS, FCA</a:t>
            </a:r>
          </a:p>
          <a:p>
            <a:pPr algn="ctr">
              <a:buNone/>
            </a:pPr>
            <a:endParaRPr lang="en-US" sz="1800" dirty="0" smtClean="0">
              <a:latin typeface="Bookman Old Style" pitchFamily="18" charset="0"/>
            </a:endParaRPr>
          </a:p>
          <a:p>
            <a:pPr algn="ctr">
              <a:buNone/>
            </a:pPr>
            <a:r>
              <a:rPr lang="en-US" sz="1600" dirty="0" smtClean="0">
                <a:latin typeface="Bookman Old Style" pitchFamily="18" charset="0"/>
              </a:rPr>
              <a:t>Mobile: 9810083373</a:t>
            </a:r>
            <a:endParaRPr lang="en-IN" sz="1600" dirty="0" smtClean="0">
              <a:latin typeface="Bookman Old Style" pitchFamily="18" charset="0"/>
            </a:endParaRPr>
          </a:p>
          <a:p>
            <a:pPr algn="ctr">
              <a:buNone/>
            </a:pPr>
            <a:r>
              <a:rPr lang="en-US" sz="1600" dirty="0" smtClean="0">
                <a:latin typeface="Bookman Old Style" pitchFamily="18" charset="0"/>
              </a:rPr>
              <a:t>vijay.gupta@vkgnassociates.com</a:t>
            </a:r>
            <a:endParaRPr lang="en-IN" sz="1600" dirty="0" smtClean="0">
              <a:latin typeface="Bookman Old Style" pitchFamily="18" charset="0"/>
            </a:endParaRPr>
          </a:p>
          <a:p>
            <a:pPr algn="ctr">
              <a:buNone/>
            </a:pPr>
            <a:endParaRPr lang="en-US" sz="1800" dirty="0">
              <a:latin typeface="Bookman Old Style" pitchFamily="18" charset="0"/>
            </a:endParaRPr>
          </a:p>
        </p:txBody>
      </p:sp>
      <p:cxnSp>
        <p:nvCxnSpPr>
          <p:cNvPr id="9" name="Straight Connector 8"/>
          <p:cNvCxnSpPr/>
          <p:nvPr/>
        </p:nvCxnSpPr>
        <p:spPr>
          <a:xfrm>
            <a:off x="304800" y="2971800"/>
            <a:ext cx="853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4356"/>
          </a:xfrm>
        </p:spPr>
        <p:txBody>
          <a:bodyPr>
            <a:normAutofit/>
          </a:bodyPr>
          <a:lstStyle/>
          <a:p>
            <a:pPr algn="ctr"/>
            <a:r>
              <a:rPr lang="en-US" sz="3200" b="1" dirty="0" smtClean="0">
                <a:solidFill>
                  <a:srgbClr val="FF0000"/>
                </a:solidFill>
                <a:latin typeface="Bookman Old Style" pitchFamily="18" charset="0"/>
              </a:rPr>
              <a:t>Regulations under FEMA (26)</a:t>
            </a:r>
            <a:endParaRPr lang="en-US" sz="3200" dirty="0"/>
          </a:p>
        </p:txBody>
      </p:sp>
      <p:graphicFrame>
        <p:nvGraphicFramePr>
          <p:cNvPr id="4" name="Content Placeholder 3"/>
          <p:cNvGraphicFramePr>
            <a:graphicFrameLocks noGrp="1"/>
          </p:cNvGraphicFramePr>
          <p:nvPr>
            <p:ph idx="1"/>
          </p:nvPr>
        </p:nvGraphicFramePr>
        <p:xfrm>
          <a:off x="285720" y="714356"/>
          <a:ext cx="8686800" cy="5980176"/>
        </p:xfrm>
        <a:graphic>
          <a:graphicData uri="http://schemas.openxmlformats.org/drawingml/2006/table">
            <a:tbl>
              <a:tblPr firstRow="1" bandRow="1">
                <a:tableStyleId>{5C22544A-7EE6-4342-B048-85BDC9FD1C3A}</a:tableStyleId>
              </a:tblPr>
              <a:tblGrid>
                <a:gridCol w="762000"/>
                <a:gridCol w="7924800"/>
              </a:tblGrid>
              <a:tr h="609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1.</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1/2000 - </a:t>
                      </a:r>
                      <a:r>
                        <a:rPr lang="en-IN" sz="1600" b="1" dirty="0" smtClean="0">
                          <a:solidFill>
                            <a:schemeClr val="tx1"/>
                          </a:solidFill>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Permissible Capital Account Transactions</a:t>
                      </a:r>
                      <a:r>
                        <a:rPr lang="en-IN" sz="1600" b="1" dirty="0" smtClean="0">
                          <a:solidFill>
                            <a:schemeClr val="tx1"/>
                          </a:solidFill>
                          <a:latin typeface="Bookman Old Style" pitchFamily="18" charset="0"/>
                          <a:ea typeface="Times New Roman"/>
                          <a:cs typeface="Arial"/>
                        </a:rPr>
                        <a:t>) Regulations, 2000</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b="0" dirty="0" smtClean="0">
                          <a:solidFill>
                            <a:schemeClr val="tx1"/>
                          </a:solidFill>
                          <a:latin typeface="Bookman Old Style" pitchFamily="18" charset="0"/>
                          <a:ea typeface="Times New Roman"/>
                          <a:cs typeface="Arial"/>
                        </a:rPr>
                        <a:t>Permissible Capital Account Transactions</a:t>
                      </a:r>
                      <a:endParaRPr lang="en-US" sz="1600" b="0" dirty="0" smtClean="0">
                        <a:solidFill>
                          <a:srgbClr val="FF0000"/>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7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2.</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 2</a:t>
                      </a:r>
                      <a:r>
                        <a:rPr lang="en-IN" sz="1600" b="1" baseline="0" dirty="0" smtClean="0">
                          <a:solidFill>
                            <a:srgbClr val="C00000"/>
                          </a:solidFill>
                          <a:latin typeface="Bookman Old Style" pitchFamily="18" charset="0"/>
                          <a:ea typeface="Times New Roman"/>
                          <a:cs typeface="Arial"/>
                        </a:rPr>
                        <a:t>/2000 - </a:t>
                      </a:r>
                      <a:r>
                        <a:rPr lang="en-IN" sz="1600" b="1" dirty="0" smtClean="0">
                          <a:latin typeface="Bookman Old Style" pitchFamily="18" charset="0"/>
                          <a:ea typeface="Times New Roman"/>
                          <a:cs typeface="Arial"/>
                        </a:rPr>
                        <a:t>FEM (Issue of Security in India </a:t>
                      </a:r>
                      <a:r>
                        <a:rPr lang="en-IN" sz="1600" b="1" dirty="0" smtClean="0">
                          <a:solidFill>
                            <a:srgbClr val="FF0000"/>
                          </a:solidFill>
                          <a:latin typeface="Bookman Old Style" pitchFamily="18" charset="0"/>
                          <a:ea typeface="Times New Roman"/>
                          <a:cs typeface="Arial"/>
                        </a:rPr>
                        <a:t>by a branch, office or a person resident outside India</a:t>
                      </a:r>
                      <a:r>
                        <a:rPr lang="en-IN" sz="1600" b="1" dirty="0" smtClean="0">
                          <a:latin typeface="Bookman Old Style" pitchFamily="18" charset="0"/>
                          <a:ea typeface="Times New Roman"/>
                          <a:cs typeface="Arial"/>
                        </a:rPr>
                        <a:t>) Regulations, 2000</a:t>
                      </a:r>
                    </a:p>
                    <a:p>
                      <a:r>
                        <a:rPr lang="en-IN" sz="1600" kern="1200" baseline="0" dirty="0" smtClean="0">
                          <a:solidFill>
                            <a:schemeClr val="dk1"/>
                          </a:solidFill>
                          <a:latin typeface="Bookman Old Style" pitchFamily="18" charset="0"/>
                          <a:ea typeface="+mn-ea"/>
                          <a:cs typeface="+mn-cs"/>
                        </a:rPr>
                        <a:t>Transfer or issue of any security or foreign security by any branch, office or agency in India of a person resident outside India</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7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3.</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3/2000 - </a:t>
                      </a:r>
                      <a:r>
                        <a:rPr lang="en-IN" sz="1600" b="1" dirty="0" smtClean="0">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Borrowing or Lending in Foreign Exchange</a:t>
                      </a:r>
                      <a:r>
                        <a:rPr lang="en-IN" sz="1600" b="1" dirty="0" smtClean="0">
                          <a:latin typeface="Bookman Old Style" pitchFamily="18" charset="0"/>
                          <a:ea typeface="Times New Roman"/>
                          <a:cs typeface="Arial"/>
                        </a:rPr>
                        <a:t>) Regulations, 2000</a:t>
                      </a:r>
                      <a:endParaRPr lang="en-IN" sz="1600" kern="1200" baseline="0" dirty="0" smtClean="0">
                        <a:solidFill>
                          <a:schemeClr val="dk1"/>
                        </a:solidFill>
                        <a:latin typeface="Bookman Old Style" pitchFamily="18" charset="0"/>
                        <a:ea typeface="+mn-ea"/>
                        <a:cs typeface="+mn-cs"/>
                      </a:endParaRPr>
                    </a:p>
                    <a:p>
                      <a:r>
                        <a:rPr lang="en-IN" sz="1600" kern="1200" baseline="0" dirty="0" smtClean="0">
                          <a:solidFill>
                            <a:schemeClr val="dk1"/>
                          </a:solidFill>
                          <a:latin typeface="Bookman Old Style" pitchFamily="18" charset="0"/>
                          <a:ea typeface="+mn-ea"/>
                          <a:cs typeface="+mn-cs"/>
                        </a:rPr>
                        <a:t>Any borrowing or lending in foreign exchange in whatever form or by whatever name called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7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4.</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4/2000 - </a:t>
                      </a:r>
                      <a:r>
                        <a:rPr lang="en-IN" sz="1600" b="1" dirty="0" smtClean="0">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Borrowing and Lending in Rupees</a:t>
                      </a:r>
                      <a:r>
                        <a:rPr lang="en-IN" sz="1600" b="1" dirty="0" smtClean="0">
                          <a:latin typeface="Bookman Old Style" pitchFamily="18" charset="0"/>
                          <a:ea typeface="Times New Roman"/>
                          <a:cs typeface="Arial"/>
                        </a:rPr>
                        <a:t>) Regulations, 2000</a:t>
                      </a:r>
                      <a:endParaRPr lang="en-IN" sz="1600" kern="1200" baseline="0" dirty="0" smtClean="0">
                        <a:solidFill>
                          <a:schemeClr val="dk1"/>
                        </a:solidFill>
                        <a:latin typeface="Bookman Old Style" pitchFamily="18" charset="0"/>
                        <a:ea typeface="+mn-ea"/>
                        <a:cs typeface="+mn-cs"/>
                      </a:endParaRPr>
                    </a:p>
                    <a:p>
                      <a:pPr algn="just"/>
                      <a:r>
                        <a:rPr lang="en-IN" sz="1600" kern="1200" baseline="0" dirty="0" smtClean="0">
                          <a:solidFill>
                            <a:schemeClr val="dk1"/>
                          </a:solidFill>
                          <a:latin typeface="Bookman Old Style" pitchFamily="18" charset="0"/>
                          <a:ea typeface="+mn-ea"/>
                          <a:cs typeface="+mn-cs"/>
                        </a:rPr>
                        <a:t>Any borrowing or lending in rupees in whatever form or by whatever name called between a person resident in India and a person resident outside India</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9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5.</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5(R)/2016 - </a:t>
                      </a:r>
                      <a:r>
                        <a:rPr lang="en-IN" sz="1600" b="1" dirty="0" smtClean="0">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Deposit</a:t>
                      </a:r>
                      <a:r>
                        <a:rPr lang="en-IN" sz="1600" b="1" dirty="0" smtClean="0">
                          <a:latin typeface="Bookman Old Style" pitchFamily="18" charset="0"/>
                          <a:ea typeface="Times New Roman"/>
                          <a:cs typeface="Arial"/>
                        </a:rPr>
                        <a:t>) Regulations, 2016</a:t>
                      </a:r>
                      <a:endParaRPr lang="en-IN" sz="1600" kern="1200" baseline="0" dirty="0" smtClean="0">
                        <a:solidFill>
                          <a:schemeClr val="dk1"/>
                        </a:solidFill>
                        <a:latin typeface="Bookman Old Style" pitchFamily="18" charset="0"/>
                        <a:ea typeface="+mn-ea"/>
                        <a:cs typeface="+mn-cs"/>
                      </a:endParaRPr>
                    </a:p>
                    <a:p>
                      <a:r>
                        <a:rPr lang="en-IN" sz="1600" kern="1200" baseline="0" dirty="0" smtClean="0">
                          <a:solidFill>
                            <a:schemeClr val="dk1"/>
                          </a:solidFill>
                          <a:latin typeface="Bookman Old Style" pitchFamily="18" charset="0"/>
                          <a:ea typeface="+mn-ea"/>
                          <a:cs typeface="+mn-cs"/>
                        </a:rPr>
                        <a:t>Deposits between persons resident in India and persons resident outside India</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6.</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6(R)/2015 - </a:t>
                      </a:r>
                      <a:r>
                        <a:rPr lang="en-IN" sz="1600" b="1" dirty="0" smtClean="0">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Export &amp; Import of Currency</a:t>
                      </a:r>
                      <a:r>
                        <a:rPr lang="en-IN" sz="1600" b="1" dirty="0" smtClean="0">
                          <a:latin typeface="Bookman Old Style" pitchFamily="18" charset="0"/>
                          <a:ea typeface="Times New Roman"/>
                          <a:cs typeface="Arial"/>
                        </a:rPr>
                        <a:t>) Regulations, 2015</a:t>
                      </a:r>
                      <a:endParaRPr lang="en-IN" sz="1600" kern="1200" baseline="0" dirty="0" smtClean="0">
                        <a:solidFill>
                          <a:schemeClr val="dk1"/>
                        </a:solidFill>
                        <a:latin typeface="Bookman Old Style" pitchFamily="18" charset="0"/>
                        <a:ea typeface="+mn-ea"/>
                        <a:cs typeface="+mn-cs"/>
                      </a:endParaRPr>
                    </a:p>
                    <a:p>
                      <a:r>
                        <a:rPr lang="en-IN" sz="1600" kern="1200" baseline="0" dirty="0" smtClean="0">
                          <a:solidFill>
                            <a:schemeClr val="dk1"/>
                          </a:solidFill>
                          <a:latin typeface="Bookman Old Style" pitchFamily="18" charset="0"/>
                          <a:ea typeface="+mn-ea"/>
                          <a:cs typeface="+mn-cs"/>
                        </a:rPr>
                        <a:t>Export, import or holding of currency or currency notes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Bookman Old Style" pitchFamily="18" charset="0"/>
                          <a:ea typeface="Times New Roman"/>
                          <a:cs typeface="Times New Roman"/>
                        </a:rPr>
                        <a:t>7.</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rgbClr val="C00000"/>
                          </a:solidFill>
                          <a:latin typeface="Bookman Old Style" pitchFamily="18" charset="0"/>
                          <a:ea typeface="Times New Roman"/>
                          <a:cs typeface="Arial"/>
                        </a:rPr>
                        <a:t>FEMA</a:t>
                      </a:r>
                      <a:r>
                        <a:rPr lang="en-IN" sz="1600" b="1" baseline="0" dirty="0" smtClean="0">
                          <a:solidFill>
                            <a:srgbClr val="C00000"/>
                          </a:solidFill>
                          <a:latin typeface="Bookman Old Style" pitchFamily="18" charset="0"/>
                          <a:ea typeface="Times New Roman"/>
                          <a:cs typeface="Arial"/>
                        </a:rPr>
                        <a:t> 7(R)/2015 - </a:t>
                      </a:r>
                      <a:r>
                        <a:rPr lang="en-IN" sz="1600" b="1" dirty="0" smtClean="0">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Acquisition and Transfer of Immovable Property Outside India</a:t>
                      </a:r>
                      <a:r>
                        <a:rPr lang="en-IN" sz="1600" b="1" dirty="0" smtClean="0">
                          <a:latin typeface="Bookman Old Style" pitchFamily="18" charset="0"/>
                          <a:ea typeface="Times New Roman"/>
                          <a:cs typeface="Arial"/>
                        </a:rPr>
                        <a:t>) Regulations, 2015</a:t>
                      </a:r>
                      <a:endParaRPr lang="en-IN" sz="1600" kern="1200" baseline="0" dirty="0" smtClean="0">
                        <a:solidFill>
                          <a:schemeClr val="dk1"/>
                        </a:solidFill>
                        <a:latin typeface="Bookman Old Style" pitchFamily="18" charset="0"/>
                        <a:ea typeface="+mn-ea"/>
                        <a:cs typeface="+mn-cs"/>
                      </a:endParaRPr>
                    </a:p>
                    <a:p>
                      <a:r>
                        <a:rPr lang="en-IN" sz="1600" kern="1200" baseline="0" dirty="0" smtClean="0">
                          <a:solidFill>
                            <a:schemeClr val="dk1"/>
                          </a:solidFill>
                          <a:latin typeface="Bookman Old Style" pitchFamily="18" charset="0"/>
                          <a:ea typeface="+mn-ea"/>
                          <a:cs typeface="+mn-cs"/>
                        </a:rPr>
                        <a:t>Transfer of immovable property outside India, other than a lease not exceeding five years, by a person resident in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42918"/>
          </a:xfrm>
        </p:spPr>
        <p:txBody>
          <a:bodyPr>
            <a:normAutofit/>
          </a:bodyPr>
          <a:lstStyle/>
          <a:p>
            <a:pPr algn="ctr"/>
            <a:r>
              <a:rPr lang="en-US" sz="3200" b="1" dirty="0" smtClean="0">
                <a:solidFill>
                  <a:srgbClr val="FF0000"/>
                </a:solidFill>
                <a:latin typeface="Bookman Old Style" pitchFamily="18" charset="0"/>
              </a:rPr>
              <a:t>Regulations under FEMA (26)</a:t>
            </a:r>
            <a:endParaRPr lang="en-US" sz="3200" dirty="0"/>
          </a:p>
        </p:txBody>
      </p:sp>
      <p:graphicFrame>
        <p:nvGraphicFramePr>
          <p:cNvPr id="4" name="Content Placeholder 3"/>
          <p:cNvGraphicFramePr>
            <a:graphicFrameLocks noGrp="1"/>
          </p:cNvGraphicFramePr>
          <p:nvPr>
            <p:ph idx="1"/>
          </p:nvPr>
        </p:nvGraphicFramePr>
        <p:xfrm>
          <a:off x="285720" y="714356"/>
          <a:ext cx="8686800" cy="5948172"/>
        </p:xfrm>
        <a:graphic>
          <a:graphicData uri="http://schemas.openxmlformats.org/drawingml/2006/table">
            <a:tbl>
              <a:tblPr firstRow="1" bandRow="1">
                <a:tableStyleId>{5C22544A-7EE6-4342-B048-85BDC9FD1C3A}</a:tableStyleId>
              </a:tblPr>
              <a:tblGrid>
                <a:gridCol w="762000"/>
                <a:gridCol w="7924800"/>
              </a:tblGrid>
              <a:tr h="309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8.</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8/2000 - </a:t>
                      </a:r>
                      <a:r>
                        <a:rPr lang="en-IN" sz="1500" b="1" dirty="0" smtClean="0">
                          <a:solidFill>
                            <a:schemeClr val="tx1"/>
                          </a:solidFill>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Guarantees</a:t>
                      </a:r>
                      <a:r>
                        <a:rPr lang="en-IN" sz="1500" b="1" dirty="0" smtClean="0">
                          <a:solidFill>
                            <a:schemeClr val="tx1"/>
                          </a:solidFill>
                          <a:latin typeface="Bookman Old Style" pitchFamily="18" charset="0"/>
                          <a:ea typeface="Times New Roman"/>
                          <a:cs typeface="Arial"/>
                        </a:rPr>
                        <a:t>) Regulations, 2000</a:t>
                      </a:r>
                      <a:endParaRPr lang="en-IN" sz="1500" b="0" kern="1200" baseline="0" dirty="0" smtClean="0">
                        <a:solidFill>
                          <a:schemeClr val="tx1"/>
                        </a:solidFill>
                        <a:latin typeface="Bookman Old Style" pitchFamily="18" charset="0"/>
                        <a:ea typeface="+mn-ea"/>
                        <a:cs typeface="+mn-cs"/>
                      </a:endParaRPr>
                    </a:p>
                    <a:p>
                      <a:r>
                        <a:rPr lang="en-IN" sz="1500" b="0" kern="1200" baseline="0" dirty="0" smtClean="0">
                          <a:solidFill>
                            <a:schemeClr val="tx1"/>
                          </a:solidFill>
                          <a:latin typeface="Bookman Old Style" pitchFamily="18" charset="0"/>
                          <a:ea typeface="+mn-ea"/>
                          <a:cs typeface="+mn-cs"/>
                        </a:rPr>
                        <a:t>Giving of a guarantee or surety in respect of any debt, obligation or other liability incurred - </a:t>
                      </a:r>
                    </a:p>
                    <a:p>
                      <a:r>
                        <a:rPr lang="en-IN" sz="1500" b="0" kern="1200" baseline="0" dirty="0" smtClean="0">
                          <a:solidFill>
                            <a:schemeClr val="tx1"/>
                          </a:solidFill>
                          <a:latin typeface="Bookman Old Style" pitchFamily="18" charset="0"/>
                          <a:ea typeface="+mn-ea"/>
                          <a:cs typeface="+mn-cs"/>
                        </a:rPr>
                        <a:t>(</a:t>
                      </a:r>
                      <a:r>
                        <a:rPr lang="en-IN" sz="1500" b="0" kern="1200" baseline="0" dirty="0" err="1" smtClean="0">
                          <a:solidFill>
                            <a:schemeClr val="tx1"/>
                          </a:solidFill>
                          <a:latin typeface="Bookman Old Style" pitchFamily="18" charset="0"/>
                          <a:ea typeface="+mn-ea"/>
                          <a:cs typeface="+mn-cs"/>
                        </a:rPr>
                        <a:t>i</a:t>
                      </a:r>
                      <a:r>
                        <a:rPr lang="en-IN" sz="1500" b="0" kern="1200" baseline="0" dirty="0" smtClean="0">
                          <a:solidFill>
                            <a:schemeClr val="tx1"/>
                          </a:solidFill>
                          <a:latin typeface="Bookman Old Style" pitchFamily="18" charset="0"/>
                          <a:ea typeface="+mn-ea"/>
                          <a:cs typeface="+mn-cs"/>
                        </a:rPr>
                        <a:t>)by a person resident in India and owed to a person resident outside India </a:t>
                      </a:r>
                    </a:p>
                    <a:p>
                      <a:r>
                        <a:rPr lang="en-IN" sz="1500" b="0" kern="1200" baseline="0" dirty="0" smtClean="0">
                          <a:solidFill>
                            <a:schemeClr val="tx1"/>
                          </a:solidFill>
                          <a:latin typeface="Bookman Old Style" pitchFamily="18" charset="0"/>
                          <a:ea typeface="+mn-ea"/>
                          <a:cs typeface="+mn-cs"/>
                        </a:rPr>
                        <a:t>(ii)by a person resident outside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9.</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9(R)/2015 -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Realisation, repatriation and surrender of foreign exchange</a:t>
                      </a:r>
                      <a:r>
                        <a:rPr lang="en-IN" sz="1500" b="1" dirty="0" smtClean="0">
                          <a:latin typeface="Bookman Old Style" pitchFamily="18" charset="0"/>
                          <a:ea typeface="Times New Roman"/>
                          <a:cs typeface="Arial"/>
                        </a:rPr>
                        <a:t>) Regulations, 2015</a:t>
                      </a:r>
                      <a:endParaRPr kumimoji="0" lang="en-IN" sz="1500" kern="1200" baseline="0" dirty="0" smtClean="0">
                        <a:solidFill>
                          <a:schemeClr val="dk1"/>
                        </a:solidFill>
                        <a:latin typeface="Bookman Old Style" pitchFamily="18" charset="0"/>
                        <a:ea typeface="+mn-ea"/>
                        <a:cs typeface="+mn-cs"/>
                      </a:endParaRPr>
                    </a:p>
                    <a:p>
                      <a:r>
                        <a:rPr kumimoji="0" lang="en-IN" sz="1500" kern="1200" baseline="0" dirty="0" smtClean="0">
                          <a:solidFill>
                            <a:schemeClr val="dk1"/>
                          </a:solidFill>
                          <a:latin typeface="Bookman Old Style" pitchFamily="18" charset="0"/>
                          <a:ea typeface="+mn-ea"/>
                          <a:cs typeface="+mn-cs"/>
                        </a:rPr>
                        <a:t>Realisation , Repatriation and Surrender of Foreign Exchange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10.</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10(R)/2015 -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Foreign currency accounts by a person resident in India</a:t>
                      </a:r>
                      <a:r>
                        <a:rPr lang="en-IN" sz="1500" b="1" dirty="0" smtClean="0">
                          <a:latin typeface="Bookman Old Style" pitchFamily="18" charset="0"/>
                          <a:ea typeface="Times New Roman"/>
                          <a:cs typeface="Arial"/>
                        </a:rPr>
                        <a:t>) Regulations, 2015</a:t>
                      </a:r>
                      <a:endParaRPr kumimoji="0" lang="en-IN" sz="1500" kern="1200" baseline="0" dirty="0" smtClean="0">
                        <a:solidFill>
                          <a:schemeClr val="dk1"/>
                        </a:solidFill>
                        <a:latin typeface="Bookman Old Style" pitchFamily="18" charset="0"/>
                        <a:ea typeface="+mn-ea"/>
                        <a:cs typeface="+mn-cs"/>
                      </a:endParaRPr>
                    </a:p>
                    <a:p>
                      <a:r>
                        <a:rPr kumimoji="0" lang="en-IN" sz="1500" kern="1200" baseline="0" dirty="0" smtClean="0">
                          <a:solidFill>
                            <a:schemeClr val="dk1"/>
                          </a:solidFill>
                          <a:latin typeface="Bookman Old Style" pitchFamily="18" charset="0"/>
                          <a:ea typeface="+mn-ea"/>
                          <a:cs typeface="+mn-cs"/>
                        </a:rPr>
                        <a:t>Foreign Currency Accounts by a Person Resident in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11.</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10A/2014 -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Crystallization</a:t>
                      </a:r>
                      <a:r>
                        <a:rPr lang="en-IN" sz="1500" b="1" baseline="0" dirty="0" smtClean="0">
                          <a:solidFill>
                            <a:srgbClr val="FF0000"/>
                          </a:solidFill>
                          <a:latin typeface="Bookman Old Style" pitchFamily="18" charset="0"/>
                          <a:ea typeface="Times New Roman"/>
                          <a:cs typeface="Arial"/>
                        </a:rPr>
                        <a:t> of Inoperative Foreign Currency Deposits</a:t>
                      </a:r>
                      <a:r>
                        <a:rPr lang="en-IN" sz="1500" b="1" dirty="0" smtClean="0">
                          <a:latin typeface="Bookman Old Style" pitchFamily="18" charset="0"/>
                          <a:ea typeface="Times New Roman"/>
                          <a:cs typeface="Arial"/>
                        </a:rPr>
                        <a:t>) Regulations, 2014</a:t>
                      </a:r>
                      <a:endParaRPr lang="en-US" sz="1500" b="1" dirty="0" smtClean="0">
                        <a:solidFill>
                          <a:srgbClr val="FF0000"/>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12.</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11(R)/2015 - </a:t>
                      </a:r>
                      <a:r>
                        <a:rPr lang="en-IN" sz="1500" b="1" dirty="0" smtClean="0">
                          <a:solidFill>
                            <a:schemeClr val="tx1"/>
                          </a:solidFill>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Possession and retention of foreign currency</a:t>
                      </a:r>
                      <a:r>
                        <a:rPr lang="en-IN" sz="1500" b="1" dirty="0" smtClean="0">
                          <a:solidFill>
                            <a:schemeClr val="tx1"/>
                          </a:solidFill>
                          <a:latin typeface="Bookman Old Style" pitchFamily="18" charset="0"/>
                          <a:ea typeface="Times New Roman"/>
                          <a:cs typeface="Arial"/>
                        </a:rPr>
                        <a:t>) Regulation, 2015</a:t>
                      </a:r>
                      <a:endParaRPr kumimoji="0" lang="en-IN" sz="1500" kern="1200" baseline="0" dirty="0" smtClean="0">
                        <a:solidFill>
                          <a:schemeClr val="dk1"/>
                        </a:solidFill>
                        <a:latin typeface="Bookman Old Style" pitchFamily="18" charset="0"/>
                        <a:ea typeface="+mn-ea"/>
                        <a:cs typeface="+mn-cs"/>
                      </a:endParaRPr>
                    </a:p>
                    <a:p>
                      <a:r>
                        <a:rPr kumimoji="0" lang="en-IN" sz="1500" kern="1200" baseline="0" dirty="0" smtClean="0">
                          <a:solidFill>
                            <a:schemeClr val="dk1"/>
                          </a:solidFill>
                          <a:latin typeface="Bookman Old Style" pitchFamily="18" charset="0"/>
                          <a:ea typeface="+mn-ea"/>
                          <a:cs typeface="+mn-cs"/>
                        </a:rPr>
                        <a:t>Possession and retention of Foreign Currency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13.</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12(R)/2015 - </a:t>
                      </a:r>
                      <a:r>
                        <a:rPr lang="en-IN" sz="1500" b="1" dirty="0" smtClean="0">
                          <a:solidFill>
                            <a:schemeClr val="tx1"/>
                          </a:solidFill>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Insurance</a:t>
                      </a:r>
                      <a:r>
                        <a:rPr lang="en-IN" sz="1500" b="1" dirty="0" smtClean="0">
                          <a:solidFill>
                            <a:schemeClr val="tx1"/>
                          </a:solidFill>
                          <a:latin typeface="Bookman Old Style" pitchFamily="18" charset="0"/>
                          <a:ea typeface="Times New Roman"/>
                          <a:cs typeface="Arial"/>
                        </a:rPr>
                        <a:t>) Regulations, 2015</a:t>
                      </a:r>
                      <a:endParaRPr lang="en-IN" sz="1500" kern="1200" baseline="0" dirty="0" smtClean="0">
                        <a:solidFill>
                          <a:schemeClr val="dk1"/>
                        </a:solidFill>
                        <a:latin typeface="Bookman Old Style" pitchFamily="18" charset="0"/>
                        <a:ea typeface="+mn-ea"/>
                        <a:cs typeface="+mn-cs"/>
                      </a:endParaRPr>
                    </a:p>
                    <a:p>
                      <a:r>
                        <a:rPr lang="en-IN" sz="1500" kern="1200" baseline="0" dirty="0" smtClean="0">
                          <a:solidFill>
                            <a:schemeClr val="dk1"/>
                          </a:solidFill>
                          <a:latin typeface="Bookman Old Style" pitchFamily="18" charset="0"/>
                          <a:ea typeface="+mn-ea"/>
                          <a:cs typeface="+mn-cs"/>
                        </a:rPr>
                        <a:t>Insurance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14.</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13(R)/2016 -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Remittance of Assets</a:t>
                      </a:r>
                      <a:r>
                        <a:rPr lang="en-IN" sz="1500" b="1" dirty="0" smtClean="0">
                          <a:latin typeface="Bookman Old Style" pitchFamily="18" charset="0"/>
                          <a:ea typeface="Times New Roman"/>
                          <a:cs typeface="Arial"/>
                        </a:rPr>
                        <a:t>) Regulations, 2016</a:t>
                      </a:r>
                      <a:endParaRPr lang="en-IN" sz="1500" kern="1200" baseline="0" dirty="0" smtClean="0">
                        <a:solidFill>
                          <a:schemeClr val="dk1"/>
                        </a:solidFill>
                        <a:latin typeface="Bookman Old Style" pitchFamily="18" charset="0"/>
                        <a:ea typeface="+mn-ea"/>
                        <a:cs typeface="+mn-cs"/>
                      </a:endParaRPr>
                    </a:p>
                    <a:p>
                      <a:r>
                        <a:rPr lang="en-IN" sz="1500" kern="1200" baseline="0" dirty="0" smtClean="0">
                          <a:solidFill>
                            <a:schemeClr val="dk1"/>
                          </a:solidFill>
                          <a:latin typeface="Bookman Old Style" pitchFamily="18" charset="0"/>
                          <a:ea typeface="+mn-ea"/>
                          <a:cs typeface="+mn-cs"/>
                        </a:rPr>
                        <a:t>Remittance of Assets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15.</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14/2000 -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Manner of Receipt &amp; Payment</a:t>
                      </a:r>
                      <a:r>
                        <a:rPr lang="en-IN" sz="1500" b="1" dirty="0" smtClean="0">
                          <a:latin typeface="Bookman Old Style" pitchFamily="18" charset="0"/>
                          <a:ea typeface="Times New Roman"/>
                          <a:cs typeface="Arial"/>
                        </a:rPr>
                        <a:t>) Regulations, 2000</a:t>
                      </a:r>
                      <a:endParaRPr kumimoji="0" lang="en-IN" sz="1500" kern="1200" baseline="0" dirty="0" smtClean="0">
                        <a:solidFill>
                          <a:schemeClr val="dk1"/>
                        </a:solidFill>
                        <a:latin typeface="Bookman Old Style" pitchFamily="18" charset="0"/>
                        <a:ea typeface="+mn-ea"/>
                        <a:cs typeface="+mn-cs"/>
                      </a:endParaRPr>
                    </a:p>
                    <a:p>
                      <a:r>
                        <a:rPr kumimoji="0" lang="en-IN" sz="1500" kern="1200" baseline="0" dirty="0" smtClean="0">
                          <a:solidFill>
                            <a:schemeClr val="dk1"/>
                          </a:solidFill>
                          <a:latin typeface="Bookman Old Style" pitchFamily="18" charset="0"/>
                          <a:ea typeface="+mn-ea"/>
                          <a:cs typeface="+mn-cs"/>
                        </a:rPr>
                        <a:t>Manner of Receipt and Payment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rgbClr val="FF0000"/>
                          </a:solidFill>
                          <a:latin typeface="Bookman Old Style" pitchFamily="18" charset="0"/>
                          <a:ea typeface="Times New Roman"/>
                          <a:cs typeface="Times New Roman"/>
                        </a:rPr>
                        <a:t>16.</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500" b="1" dirty="0" smtClean="0">
                          <a:solidFill>
                            <a:srgbClr val="C00000"/>
                          </a:solidFill>
                          <a:latin typeface="Bookman Old Style" pitchFamily="18" charset="0"/>
                          <a:ea typeface="Times New Roman"/>
                          <a:cs typeface="Arial"/>
                        </a:rPr>
                        <a:t>FEMA</a:t>
                      </a:r>
                      <a:r>
                        <a:rPr lang="en-IN" sz="1500" b="1" baseline="0" dirty="0" smtClean="0">
                          <a:solidFill>
                            <a:srgbClr val="C00000"/>
                          </a:solidFill>
                          <a:latin typeface="Bookman Old Style" pitchFamily="18" charset="0"/>
                          <a:ea typeface="Times New Roman"/>
                          <a:cs typeface="Arial"/>
                        </a:rPr>
                        <a:t> 20/2000 - </a:t>
                      </a:r>
                      <a:r>
                        <a:rPr lang="en-IN" sz="1500" b="1" dirty="0" smtClean="0">
                          <a:latin typeface="Bookman Old Style" pitchFamily="18" charset="0"/>
                          <a:ea typeface="Times New Roman"/>
                          <a:cs typeface="Arial"/>
                        </a:rPr>
                        <a:t>FEM (</a:t>
                      </a:r>
                      <a:r>
                        <a:rPr lang="en-IN" sz="1500" b="1" dirty="0" smtClean="0">
                          <a:solidFill>
                            <a:srgbClr val="FF0000"/>
                          </a:solidFill>
                          <a:latin typeface="Bookman Old Style" pitchFamily="18" charset="0"/>
                          <a:ea typeface="Times New Roman"/>
                          <a:cs typeface="Arial"/>
                        </a:rPr>
                        <a:t>Transfer or Issue of Security by a Person resident Outside India</a:t>
                      </a:r>
                      <a:r>
                        <a:rPr lang="en-IN" sz="1500" b="1" dirty="0" smtClean="0">
                          <a:latin typeface="Bookman Old Style" pitchFamily="18" charset="0"/>
                          <a:ea typeface="Times New Roman"/>
                          <a:cs typeface="Arial"/>
                        </a:rPr>
                        <a:t>) Regulations, 2000</a:t>
                      </a:r>
                      <a:endParaRPr lang="en-IN" sz="1500" kern="1200" baseline="0" dirty="0" smtClean="0">
                        <a:solidFill>
                          <a:schemeClr val="dk1"/>
                        </a:solidFill>
                        <a:latin typeface="Bookman Old Style" pitchFamily="18" charset="0"/>
                        <a:ea typeface="+mn-ea"/>
                        <a:cs typeface="+mn-cs"/>
                      </a:endParaRPr>
                    </a:p>
                    <a:p>
                      <a:r>
                        <a:rPr lang="en-IN" sz="1500" kern="1200" baseline="0" dirty="0" smtClean="0">
                          <a:solidFill>
                            <a:schemeClr val="dk1"/>
                          </a:solidFill>
                          <a:latin typeface="Bookman Old Style" pitchFamily="18" charset="0"/>
                          <a:ea typeface="+mn-ea"/>
                          <a:cs typeface="+mn-cs"/>
                        </a:rPr>
                        <a:t>Transfer or issue of any security by a person resident outside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42918"/>
          </a:xfrm>
        </p:spPr>
        <p:txBody>
          <a:bodyPr>
            <a:normAutofit/>
          </a:bodyPr>
          <a:lstStyle/>
          <a:p>
            <a:pPr algn="ctr"/>
            <a:r>
              <a:rPr lang="en-US" sz="3200" b="1" dirty="0" smtClean="0">
                <a:solidFill>
                  <a:srgbClr val="FF0000"/>
                </a:solidFill>
                <a:latin typeface="Bookman Old Style" pitchFamily="18" charset="0"/>
              </a:rPr>
              <a:t>Regulations under FEMA (26)</a:t>
            </a:r>
            <a:endParaRPr lang="en-US" sz="3200" dirty="0"/>
          </a:p>
        </p:txBody>
      </p:sp>
      <p:graphicFrame>
        <p:nvGraphicFramePr>
          <p:cNvPr id="4" name="Content Placeholder 3"/>
          <p:cNvGraphicFramePr>
            <a:graphicFrameLocks noGrp="1"/>
          </p:cNvGraphicFramePr>
          <p:nvPr>
            <p:ph idx="1"/>
          </p:nvPr>
        </p:nvGraphicFramePr>
        <p:xfrm>
          <a:off x="304800" y="990600"/>
          <a:ext cx="8686800" cy="5610099"/>
        </p:xfrm>
        <a:graphic>
          <a:graphicData uri="http://schemas.openxmlformats.org/drawingml/2006/table">
            <a:tbl>
              <a:tblPr firstRow="1" bandRow="1">
                <a:tableStyleId>{5C22544A-7EE6-4342-B048-85BDC9FD1C3A}</a:tableStyleId>
              </a:tblPr>
              <a:tblGrid>
                <a:gridCol w="762000"/>
                <a:gridCol w="7924800"/>
              </a:tblGrid>
              <a:tr h="868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17.</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21/2000 - </a:t>
                      </a:r>
                      <a:r>
                        <a:rPr lang="en-IN" sz="1400" b="1" dirty="0" smtClean="0">
                          <a:solidFill>
                            <a:schemeClr val="tx1"/>
                          </a:solidFill>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Acquisition and Transfer of Immovable Property in India</a:t>
                      </a:r>
                      <a:r>
                        <a:rPr lang="en-IN" sz="1400" b="1" dirty="0" smtClean="0">
                          <a:solidFill>
                            <a:schemeClr val="tx1"/>
                          </a:solidFill>
                          <a:latin typeface="Bookman Old Style" pitchFamily="18" charset="0"/>
                          <a:ea typeface="Times New Roman"/>
                          <a:cs typeface="Arial"/>
                        </a:rPr>
                        <a:t>) Regulations, 2000</a:t>
                      </a:r>
                      <a:endParaRPr lang="en-IN" sz="1400" b="0" kern="1200" baseline="0" dirty="0" smtClean="0">
                        <a:solidFill>
                          <a:schemeClr val="tx1"/>
                        </a:solidFill>
                        <a:latin typeface="Bookman Old Style" pitchFamily="18" charset="0"/>
                        <a:ea typeface="+mn-ea"/>
                        <a:cs typeface="+mn-cs"/>
                      </a:endParaRPr>
                    </a:p>
                    <a:p>
                      <a:r>
                        <a:rPr lang="en-IN" sz="1400" b="0" kern="1200" baseline="0" dirty="0" smtClean="0">
                          <a:solidFill>
                            <a:schemeClr val="tx1"/>
                          </a:solidFill>
                          <a:latin typeface="Bookman Old Style" pitchFamily="18" charset="0"/>
                          <a:ea typeface="+mn-ea"/>
                          <a:cs typeface="+mn-cs"/>
                        </a:rPr>
                        <a:t>Acquisition or transfer of immovable property in India, other than a lease not exceeding five years, by a person resident outside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5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18.</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22(R)/2015 -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Establishment in India of Branch or Office or Other Place of Business) </a:t>
                      </a:r>
                      <a:r>
                        <a:rPr lang="en-IN" sz="1400" b="1" dirty="0" smtClean="0">
                          <a:latin typeface="Bookman Old Style" pitchFamily="18" charset="0"/>
                          <a:ea typeface="Times New Roman"/>
                          <a:cs typeface="Arial"/>
                        </a:rPr>
                        <a:t>Regulations, 2015</a:t>
                      </a:r>
                      <a:endParaRPr lang="en-IN" sz="1400" kern="1200" baseline="0" dirty="0" smtClean="0">
                        <a:solidFill>
                          <a:schemeClr val="dk1"/>
                        </a:solidFill>
                        <a:latin typeface="Bookman Old Style" pitchFamily="18" charset="0"/>
                        <a:ea typeface="+mn-ea"/>
                        <a:cs typeface="+mn-cs"/>
                      </a:endParaRPr>
                    </a:p>
                    <a:p>
                      <a:r>
                        <a:rPr lang="en-IN" sz="1400" kern="1200" baseline="0" dirty="0" smtClean="0">
                          <a:solidFill>
                            <a:schemeClr val="dk1"/>
                          </a:solidFill>
                          <a:latin typeface="Bookman Old Style" pitchFamily="18" charset="0"/>
                          <a:ea typeface="+mn-ea"/>
                          <a:cs typeface="+mn-cs"/>
                        </a:rPr>
                        <a:t>Establishment in India of Branch or Office or other place of business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22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19.</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23(R)/2015 -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Export of Goods and Services</a:t>
                      </a:r>
                      <a:r>
                        <a:rPr lang="en-IN" sz="1400" b="1" dirty="0" smtClean="0">
                          <a:latin typeface="Bookman Old Style" pitchFamily="18" charset="0"/>
                          <a:ea typeface="Times New Roman"/>
                          <a:cs typeface="Arial"/>
                        </a:rPr>
                        <a:t>) Regulations, 2015</a:t>
                      </a:r>
                      <a:endParaRPr kumimoji="0" lang="en-IN" sz="1400" kern="1200" baseline="0" dirty="0" smtClean="0">
                        <a:solidFill>
                          <a:schemeClr val="dk1"/>
                        </a:solidFill>
                        <a:latin typeface="Bookman Old Style" pitchFamily="18" charset="0"/>
                        <a:ea typeface="+mn-ea"/>
                        <a:cs typeface="+mn-cs"/>
                      </a:endParaRPr>
                    </a:p>
                    <a:p>
                      <a:r>
                        <a:rPr kumimoji="0" lang="en-IN" sz="1400" kern="1200" baseline="0" dirty="0" smtClean="0">
                          <a:solidFill>
                            <a:schemeClr val="dk1"/>
                          </a:solidFill>
                          <a:latin typeface="Bookman Old Style" pitchFamily="18" charset="0"/>
                          <a:ea typeface="+mn-ea"/>
                          <a:cs typeface="+mn-cs"/>
                        </a:rPr>
                        <a:t>Export of Goods and Services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5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20.</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24/2000 -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Investment in Firm or Proprietary Concern in India</a:t>
                      </a:r>
                      <a:r>
                        <a:rPr lang="en-IN" sz="1400" b="1" dirty="0" smtClean="0">
                          <a:latin typeface="Bookman Old Style" pitchFamily="18" charset="0"/>
                          <a:ea typeface="Times New Roman"/>
                          <a:cs typeface="Arial"/>
                        </a:rPr>
                        <a:t>) Regulations, 2000</a:t>
                      </a:r>
                      <a:endParaRPr lang="en-IN" sz="1400" kern="1200" baseline="0" dirty="0" smtClean="0">
                        <a:solidFill>
                          <a:schemeClr val="dk1"/>
                        </a:solidFill>
                        <a:latin typeface="Bookman Old Style" pitchFamily="18" charset="0"/>
                        <a:ea typeface="+mn-ea"/>
                        <a:cs typeface="+mn-cs"/>
                      </a:endParaRPr>
                    </a:p>
                    <a:p>
                      <a:r>
                        <a:rPr lang="en-IN" sz="1400" kern="1200" baseline="0" dirty="0" smtClean="0">
                          <a:solidFill>
                            <a:schemeClr val="dk1"/>
                          </a:solidFill>
                          <a:latin typeface="Bookman Old Style" pitchFamily="18" charset="0"/>
                          <a:ea typeface="+mn-ea"/>
                          <a:cs typeface="+mn-cs"/>
                        </a:rPr>
                        <a:t>Investment in Firm or Proprietary Concern in India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3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21.</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25/2000 -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Foreign Exchange Derivative Contracts</a:t>
                      </a:r>
                      <a:r>
                        <a:rPr lang="en-IN" sz="1400" b="1" dirty="0" smtClean="0">
                          <a:latin typeface="Bookman Old Style" pitchFamily="18" charset="0"/>
                          <a:ea typeface="Times New Roman"/>
                          <a:cs typeface="Arial"/>
                        </a:rPr>
                        <a:t>) Regulations, 2000</a:t>
                      </a:r>
                      <a:endParaRPr kumimoji="0" lang="en-IN" sz="1400" kern="1200" baseline="0" dirty="0" smtClean="0">
                        <a:solidFill>
                          <a:schemeClr val="dk1"/>
                        </a:solidFill>
                        <a:latin typeface="Bookman Old Style" pitchFamily="18" charset="0"/>
                        <a:ea typeface="+mn-ea"/>
                        <a:cs typeface="+mn-cs"/>
                      </a:endParaRPr>
                    </a:p>
                    <a:p>
                      <a:r>
                        <a:rPr kumimoji="0" lang="en-IN" sz="1400" kern="1200" baseline="0" dirty="0" smtClean="0">
                          <a:solidFill>
                            <a:schemeClr val="dk1"/>
                          </a:solidFill>
                          <a:latin typeface="Bookman Old Style" pitchFamily="18" charset="0"/>
                          <a:ea typeface="+mn-ea"/>
                          <a:cs typeface="+mn-cs"/>
                        </a:rPr>
                        <a:t>Foreign Exchange Derivative Contracts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9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22.</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120/2004 -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Transfer or Issue of any Foreign Security</a:t>
                      </a:r>
                      <a:r>
                        <a:rPr lang="en-IN" sz="1400" b="1" dirty="0" smtClean="0">
                          <a:latin typeface="Bookman Old Style" pitchFamily="18" charset="0"/>
                          <a:ea typeface="Times New Roman"/>
                          <a:cs typeface="Arial"/>
                        </a:rPr>
                        <a:t>) Regulations, 2004</a:t>
                      </a:r>
                      <a:endParaRPr lang="en-IN" sz="1400" kern="1200" baseline="0" dirty="0" smtClean="0">
                        <a:solidFill>
                          <a:schemeClr val="dk1"/>
                        </a:solidFill>
                        <a:latin typeface="Bookman Old Style" pitchFamily="18" charset="0"/>
                        <a:ea typeface="+mn-ea"/>
                        <a:cs typeface="+mn-cs"/>
                      </a:endParaRPr>
                    </a:p>
                    <a:p>
                      <a:r>
                        <a:rPr lang="en-IN" sz="1400" kern="1200" baseline="0" dirty="0" smtClean="0">
                          <a:solidFill>
                            <a:schemeClr val="dk1"/>
                          </a:solidFill>
                          <a:latin typeface="Bookman Old Style" pitchFamily="18" charset="0"/>
                          <a:ea typeface="+mn-ea"/>
                          <a:cs typeface="+mn-cs"/>
                        </a:rPr>
                        <a:t>Transfer or issue of any Foreign Security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27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23.</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348/2015-</a:t>
                      </a:r>
                      <a:r>
                        <a:rPr kumimoji="0" lang="en-IN" sz="1400" b="1" kern="1200" baseline="0" dirty="0" smtClean="0">
                          <a:solidFill>
                            <a:schemeClr val="dk1"/>
                          </a:solidFill>
                          <a:latin typeface="Bookman Old Style" pitchFamily="18" charset="0"/>
                          <a:ea typeface="+mn-ea"/>
                          <a:cs typeface="+mn-cs"/>
                        </a:rPr>
                        <a:t>Foreign Exchange Management (</a:t>
                      </a:r>
                      <a:r>
                        <a:rPr kumimoji="0" lang="en-IN" sz="1400" b="1" kern="1200" baseline="0" dirty="0" smtClean="0">
                          <a:solidFill>
                            <a:srgbClr val="FF0000"/>
                          </a:solidFill>
                          <a:latin typeface="Bookman Old Style" pitchFamily="18" charset="0"/>
                          <a:ea typeface="+mn-ea"/>
                          <a:cs typeface="+mn-cs"/>
                        </a:rPr>
                        <a:t>Regularization of assets held abroad by a person resident in India</a:t>
                      </a:r>
                      <a:r>
                        <a:rPr kumimoji="0" lang="en-IN" sz="1400" b="1" kern="1200" baseline="0" dirty="0" smtClean="0">
                          <a:solidFill>
                            <a:schemeClr val="dk1"/>
                          </a:solidFill>
                          <a:latin typeface="Bookman Old Style" pitchFamily="18" charset="0"/>
                          <a:ea typeface="+mn-ea"/>
                          <a:cs typeface="+mn-cs"/>
                        </a:rPr>
                        <a:t>) Regulations, 2015 – </a:t>
                      </a:r>
                      <a:r>
                        <a:rPr kumimoji="0" lang="en-IN" sz="1400" b="1" kern="1200" baseline="0" dirty="0" smtClean="0">
                          <a:solidFill>
                            <a:srgbClr val="FF0000"/>
                          </a:solidFill>
                          <a:latin typeface="Bookman Old Style" pitchFamily="18" charset="0"/>
                          <a:ea typeface="+mn-ea"/>
                          <a:cs typeface="+mn-cs"/>
                        </a:rPr>
                        <a:t>Black Money Act</a:t>
                      </a:r>
                      <a:endParaRPr lang="en-IN" sz="1400" kern="1200" baseline="0" dirty="0" smtClean="0">
                        <a:solidFill>
                          <a:srgbClr val="FF0000"/>
                        </a:solidFill>
                        <a:latin typeface="Bookman Old Style" pitchFamily="18" charset="0"/>
                        <a:ea typeface="+mn-ea"/>
                        <a:cs typeface="+mn-cs"/>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0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24.</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71/2002 -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Offshore Banking Unit</a:t>
                      </a:r>
                      <a:r>
                        <a:rPr lang="en-IN" sz="1400" b="1" dirty="0" smtClean="0">
                          <a:latin typeface="Bookman Old Style" pitchFamily="18" charset="0"/>
                          <a:ea typeface="Times New Roman"/>
                          <a:cs typeface="Arial"/>
                        </a:rPr>
                        <a:t>) Regulations, 2002</a:t>
                      </a:r>
                      <a:endParaRPr lang="en-IN" sz="1400" kern="1200" baseline="0" dirty="0" smtClean="0">
                        <a:solidFill>
                          <a:schemeClr val="dk1"/>
                        </a:solidFill>
                        <a:latin typeface="Bookman Old Style" pitchFamily="18" charset="0"/>
                        <a:ea typeface="+mn-ea"/>
                        <a:cs typeface="+mn-cs"/>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5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ea typeface="Times New Roman"/>
                          <a:cs typeface="Times New Roman"/>
                        </a:rPr>
                        <a:t>25.</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b="1" dirty="0" smtClean="0">
                          <a:solidFill>
                            <a:srgbClr val="C00000"/>
                          </a:solidFill>
                          <a:latin typeface="Bookman Old Style" pitchFamily="18" charset="0"/>
                          <a:ea typeface="Times New Roman"/>
                          <a:cs typeface="Arial"/>
                        </a:rPr>
                        <a:t>FEMA</a:t>
                      </a:r>
                      <a:r>
                        <a:rPr lang="en-IN" sz="1400" b="1" baseline="0" dirty="0" smtClean="0">
                          <a:solidFill>
                            <a:srgbClr val="C00000"/>
                          </a:solidFill>
                          <a:latin typeface="Bookman Old Style" pitchFamily="18" charset="0"/>
                          <a:ea typeface="Times New Roman"/>
                          <a:cs typeface="Arial"/>
                        </a:rPr>
                        <a:t> 101/2003 - </a:t>
                      </a:r>
                      <a:r>
                        <a:rPr lang="en-IN" sz="1400" b="1" dirty="0" smtClean="0">
                          <a:latin typeface="Bookman Old Style" pitchFamily="18" charset="0"/>
                          <a:ea typeface="Times New Roman"/>
                          <a:cs typeface="Arial"/>
                        </a:rPr>
                        <a:t>FEM (</a:t>
                      </a:r>
                      <a:r>
                        <a:rPr lang="en-IN" sz="1400" b="1" dirty="0" smtClean="0">
                          <a:solidFill>
                            <a:srgbClr val="FF0000"/>
                          </a:solidFill>
                          <a:latin typeface="Bookman Old Style" pitchFamily="18" charset="0"/>
                          <a:ea typeface="Times New Roman"/>
                          <a:cs typeface="Arial"/>
                        </a:rPr>
                        <a:t>Withdrawal of General Permission to Overseas Corporate Bodies (OCBs)</a:t>
                      </a:r>
                      <a:r>
                        <a:rPr lang="en-IN" sz="1400" b="1" dirty="0" smtClean="0">
                          <a:latin typeface="Bookman Old Style" pitchFamily="18" charset="0"/>
                          <a:ea typeface="Times New Roman"/>
                          <a:cs typeface="Arial"/>
                        </a:rPr>
                        <a:t>) Regulations, 2003</a:t>
                      </a:r>
                      <a:endParaRPr kumimoji="0" lang="en-IN" sz="1400" kern="1200" baseline="0" dirty="0" smtClean="0">
                        <a:solidFill>
                          <a:schemeClr val="dk1"/>
                        </a:solidFill>
                        <a:latin typeface="Bookman Old Style" pitchFamily="18" charset="0"/>
                        <a:ea typeface="+mn-ea"/>
                        <a:cs typeface="+mn-cs"/>
                      </a:endParaRPr>
                    </a:p>
                    <a:p>
                      <a:r>
                        <a:rPr kumimoji="0" lang="en-IN" sz="1400" kern="1200" baseline="0" dirty="0" smtClean="0">
                          <a:solidFill>
                            <a:schemeClr val="dk1"/>
                          </a:solidFill>
                          <a:latin typeface="Bookman Old Style" pitchFamily="18" charset="0"/>
                          <a:ea typeface="+mn-ea"/>
                          <a:cs typeface="+mn-cs"/>
                        </a:rPr>
                        <a:t>Withdrawal of General Permission to OCBs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2215">
                <a:tc>
                  <a:txBody>
                    <a:bodyPr/>
                    <a:lstStyle/>
                    <a:p>
                      <a:r>
                        <a:rPr lang="en-US" sz="1400" b="1" dirty="0" smtClean="0">
                          <a:solidFill>
                            <a:srgbClr val="FF0000"/>
                          </a:solidFill>
                          <a:latin typeface="Bookman Old Style" pitchFamily="18" charset="0"/>
                          <a:ea typeface="Times New Roman"/>
                          <a:cs typeface="Times New Roman"/>
                        </a:rPr>
                        <a:t>26.</a:t>
                      </a:r>
                      <a:endParaRPr lang="en-IN" sz="1400" dirty="0"/>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smtClean="0">
                          <a:solidFill>
                            <a:srgbClr val="C00000"/>
                          </a:solidFill>
                          <a:latin typeface="Bookman Old Style" pitchFamily="18" charset="0"/>
                          <a:ea typeface="+mn-ea"/>
                          <a:cs typeface="+mn-cs"/>
                        </a:rPr>
                        <a:t>FEMA 339/2015</a:t>
                      </a:r>
                      <a:r>
                        <a:rPr lang="en-US" sz="1400" b="1" kern="1200" baseline="0" dirty="0" smtClean="0">
                          <a:solidFill>
                            <a:schemeClr val="dk1"/>
                          </a:solidFill>
                          <a:latin typeface="Bookman Old Style" pitchFamily="18" charset="0"/>
                          <a:ea typeface="+mn-ea"/>
                          <a:cs typeface="+mn-cs"/>
                        </a:rPr>
                        <a:t> – FEM (</a:t>
                      </a:r>
                      <a:r>
                        <a:rPr lang="en-US" sz="1400" b="1" kern="1200" baseline="0" dirty="0" smtClean="0">
                          <a:solidFill>
                            <a:srgbClr val="FF0000"/>
                          </a:solidFill>
                          <a:latin typeface="Bookman Old Style" pitchFamily="18" charset="0"/>
                          <a:ea typeface="+mn-ea"/>
                          <a:cs typeface="+mn-cs"/>
                        </a:rPr>
                        <a:t>International Financial Services Centre</a:t>
                      </a:r>
                      <a:r>
                        <a:rPr lang="en-US" sz="1400" b="1" kern="1200" baseline="0" dirty="0" smtClean="0">
                          <a:solidFill>
                            <a:schemeClr val="dk1"/>
                          </a:solidFill>
                          <a:latin typeface="Bookman Old Style" pitchFamily="18" charset="0"/>
                          <a:ea typeface="+mn-ea"/>
                          <a:cs typeface="+mn-cs"/>
                        </a:rPr>
                        <a:t>) Regulations, 2015</a:t>
                      </a:r>
                      <a:endParaRPr lang="en-IN" sz="1400" b="1" kern="1200" baseline="0" dirty="0" smtClean="0">
                        <a:solidFill>
                          <a:schemeClr val="dk1"/>
                        </a:solidFill>
                        <a:latin typeface="Bookman Old Style" pitchFamily="18" charset="0"/>
                        <a:ea typeface="+mn-ea"/>
                        <a:cs typeface="+mn-cs"/>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533400"/>
          </a:xfrm>
        </p:spPr>
        <p:txBody>
          <a:bodyPr>
            <a:normAutofit fontScale="90000"/>
          </a:bodyPr>
          <a:lstStyle/>
          <a:p>
            <a:pPr algn="ctr"/>
            <a:r>
              <a:rPr lang="en-US" sz="3200" b="1" dirty="0" smtClean="0">
                <a:solidFill>
                  <a:srgbClr val="FF0000"/>
                </a:solidFill>
                <a:latin typeface="Bookman Old Style" pitchFamily="18" charset="0"/>
              </a:rPr>
              <a:t>Master Directions </a:t>
            </a:r>
            <a:br>
              <a:rPr lang="en-US" sz="3200" b="1" dirty="0" smtClean="0">
                <a:solidFill>
                  <a:srgbClr val="FF0000"/>
                </a:solidFill>
                <a:latin typeface="Bookman Old Style" pitchFamily="18" charset="0"/>
              </a:rPr>
            </a:br>
            <a:endParaRPr lang="en-US" sz="1300" b="1" dirty="0">
              <a:solidFill>
                <a:srgbClr val="FF0000"/>
              </a:solidFill>
              <a:latin typeface="Bookman Old Style" pitchFamily="18" charset="0"/>
            </a:endParaRPr>
          </a:p>
        </p:txBody>
      </p:sp>
      <p:sp>
        <p:nvSpPr>
          <p:cNvPr id="3" name="Content Placeholder 2"/>
          <p:cNvSpPr>
            <a:spLocks noGrp="1"/>
          </p:cNvSpPr>
          <p:nvPr>
            <p:ph idx="1"/>
          </p:nvPr>
        </p:nvSpPr>
        <p:spPr>
          <a:xfrm>
            <a:off x="457200" y="762000"/>
            <a:ext cx="8305800" cy="6096000"/>
          </a:xfrm>
        </p:spPr>
        <p:txBody>
          <a:bodyPr>
            <a:noAutofit/>
          </a:bodyPr>
          <a:lstStyle/>
          <a:p>
            <a:pPr lvl="0">
              <a:spcBef>
                <a:spcPts val="0"/>
              </a:spcBef>
            </a:pPr>
            <a:r>
              <a:rPr lang="en-IN" sz="1400" dirty="0" smtClean="0">
                <a:latin typeface="Bookman Old Style" pitchFamily="18" charset="0"/>
              </a:rPr>
              <a:t>Foreign Investment in India  updated 30.10.2015 (Master Circular)</a:t>
            </a:r>
          </a:p>
          <a:p>
            <a:pPr lvl="0">
              <a:spcBef>
                <a:spcPts val="0"/>
              </a:spcBef>
            </a:pPr>
            <a:r>
              <a:rPr lang="en-IN" sz="1400" dirty="0" smtClean="0">
                <a:latin typeface="Bookman Old Style" pitchFamily="18" charset="0"/>
              </a:rPr>
              <a:t>Direct Investment by Residents in Joint Venture (JV) / Wholly Owned Subsidiary (WOS) Abroad – 01.01.2016</a:t>
            </a:r>
          </a:p>
          <a:p>
            <a:pPr lvl="0">
              <a:spcBef>
                <a:spcPts val="0"/>
              </a:spcBef>
            </a:pPr>
            <a:r>
              <a:rPr lang="en-IN" sz="1400" dirty="0" smtClean="0">
                <a:latin typeface="Bookman Old Style" pitchFamily="18" charset="0"/>
              </a:rPr>
              <a:t>External Commercial Borrowings, Trade Credit, Borrowing and Lending in Foreign Currency by Authorised Dealers and Persons other than Authorised Dealers – 01.01.2016; 30.03.2016; 13.04.2016 </a:t>
            </a:r>
          </a:p>
          <a:p>
            <a:pPr lvl="0">
              <a:spcBef>
                <a:spcPts val="0"/>
              </a:spcBef>
            </a:pPr>
            <a:r>
              <a:rPr lang="en-IN" sz="1400" dirty="0" smtClean="0">
                <a:latin typeface="Bookman Old Style" pitchFamily="18" charset="0"/>
              </a:rPr>
              <a:t>Acquisition and Transfer of Immovable Property under Foreign Exchange Management Act, 1999 – 01.01.2016; 04.02.2016</a:t>
            </a:r>
          </a:p>
          <a:p>
            <a:pPr lvl="0">
              <a:spcBef>
                <a:spcPts val="0"/>
              </a:spcBef>
            </a:pPr>
            <a:r>
              <a:rPr lang="en-IN" sz="1400" dirty="0" smtClean="0">
                <a:latin typeface="Bookman Old Style" pitchFamily="18" charset="0"/>
              </a:rPr>
              <a:t>Establishment of Liaison/ Branch/ Project Offices in India by Foreign Entities – 01.01.2016</a:t>
            </a:r>
          </a:p>
          <a:p>
            <a:pPr lvl="0">
              <a:spcBef>
                <a:spcPts val="0"/>
              </a:spcBef>
            </a:pPr>
            <a:r>
              <a:rPr lang="en-IN" sz="1400" dirty="0" smtClean="0">
                <a:latin typeface="Bookman Old Style" pitchFamily="18" charset="0"/>
              </a:rPr>
              <a:t>Export of Goods and Services – 01.01.2016; 11.02.2016; 03.03.2016; 23.03.2016</a:t>
            </a:r>
          </a:p>
          <a:p>
            <a:pPr lvl="0">
              <a:spcBef>
                <a:spcPts val="0"/>
              </a:spcBef>
            </a:pPr>
            <a:r>
              <a:rPr lang="en-IN" sz="1400" dirty="0" smtClean="0">
                <a:latin typeface="Bookman Old Style" pitchFamily="18" charset="0"/>
              </a:rPr>
              <a:t>Import of Goods and Services – 01.01.2016; 04.02.2016; 31.03.2016 </a:t>
            </a:r>
          </a:p>
          <a:p>
            <a:pPr lvl="0">
              <a:spcBef>
                <a:spcPts val="0"/>
              </a:spcBef>
            </a:pPr>
            <a:r>
              <a:rPr lang="en-IN" sz="1400" dirty="0" smtClean="0">
                <a:latin typeface="Bookman Old Style" pitchFamily="18" charset="0"/>
              </a:rPr>
              <a:t>Compounding of Contraventions under FEMA, 1999 – 01.01.2016</a:t>
            </a:r>
          </a:p>
          <a:p>
            <a:pPr lvl="0">
              <a:spcBef>
                <a:spcPts val="0"/>
              </a:spcBef>
            </a:pPr>
            <a:r>
              <a:rPr lang="en-IN" sz="1400" dirty="0" smtClean="0">
                <a:latin typeface="Bookman Old Style" pitchFamily="18" charset="0"/>
              </a:rPr>
              <a:t>Money Changing Activities  – 01.01.2016</a:t>
            </a:r>
          </a:p>
          <a:p>
            <a:pPr lvl="0">
              <a:spcBef>
                <a:spcPts val="0"/>
              </a:spcBef>
            </a:pPr>
            <a:r>
              <a:rPr lang="en-IN" sz="1400" dirty="0" smtClean="0">
                <a:latin typeface="Bookman Old Style" pitchFamily="18" charset="0"/>
              </a:rPr>
              <a:t>Miscellaneous – 01.01.2016</a:t>
            </a:r>
          </a:p>
          <a:p>
            <a:pPr lvl="0">
              <a:spcBef>
                <a:spcPts val="0"/>
              </a:spcBef>
            </a:pPr>
            <a:r>
              <a:rPr lang="en-IN" sz="1400" dirty="0" smtClean="0">
                <a:latin typeface="Bookman Old Style" pitchFamily="18" charset="0"/>
              </a:rPr>
              <a:t>Reporting under Foreign Exchange Management Act, 1999 – 01.01.2016; 11.02.2016; 23.03.2016; 13.04.2016</a:t>
            </a:r>
          </a:p>
          <a:p>
            <a:pPr lvl="0">
              <a:spcBef>
                <a:spcPts val="0"/>
              </a:spcBef>
            </a:pPr>
            <a:r>
              <a:rPr lang="en-IN" sz="1400" dirty="0" smtClean="0">
                <a:latin typeface="Bookman Old Style" pitchFamily="18" charset="0"/>
              </a:rPr>
              <a:t>Deposits and Accounts – 01.01.2016; 04.02.2016; 13.04.2016</a:t>
            </a:r>
          </a:p>
          <a:p>
            <a:pPr lvl="0">
              <a:spcBef>
                <a:spcPts val="0"/>
              </a:spcBef>
            </a:pPr>
            <a:r>
              <a:rPr lang="en-IN" sz="1400" dirty="0" smtClean="0">
                <a:latin typeface="Bookman Old Style" pitchFamily="18" charset="0"/>
              </a:rPr>
              <a:t>Remittance of Assets – 01.01.2016</a:t>
            </a:r>
          </a:p>
          <a:p>
            <a:pPr lvl="0">
              <a:spcBef>
                <a:spcPts val="0"/>
              </a:spcBef>
            </a:pPr>
            <a:r>
              <a:rPr lang="en-IN" sz="1400" dirty="0" smtClean="0">
                <a:latin typeface="Bookman Old Style" pitchFamily="18" charset="0"/>
              </a:rPr>
              <a:t>Insurance – 01.01.2016</a:t>
            </a:r>
          </a:p>
          <a:p>
            <a:pPr lvl="0">
              <a:spcBef>
                <a:spcPts val="0"/>
              </a:spcBef>
            </a:pPr>
            <a:r>
              <a:rPr lang="en-IN" sz="1400" dirty="0" smtClean="0">
                <a:latin typeface="Bookman Old Style" pitchFamily="18" charset="0"/>
              </a:rPr>
              <a:t>Other Remittance Facilities – 01.01.2016; 11.02.2016</a:t>
            </a:r>
          </a:p>
          <a:p>
            <a:pPr lvl="0">
              <a:spcBef>
                <a:spcPts val="0"/>
              </a:spcBef>
            </a:pPr>
            <a:r>
              <a:rPr lang="en-IN" sz="1400" dirty="0" smtClean="0">
                <a:latin typeface="Bookman Old Style" pitchFamily="18" charset="0"/>
              </a:rPr>
              <a:t>Liberalised Remittance Scheme (LRS) – 01.01.2016; 11.02.2016</a:t>
            </a:r>
          </a:p>
          <a:p>
            <a:pPr lvl="0">
              <a:spcBef>
                <a:spcPts val="0"/>
              </a:spcBef>
            </a:pPr>
            <a:r>
              <a:rPr lang="en-IN" sz="1400" dirty="0" smtClean="0">
                <a:latin typeface="Bookman Old Style" pitchFamily="18" charset="0"/>
              </a:rPr>
              <a:t>Borrowing and Lending transactions in Indian Rupee between Persons Resident in India and Non-Resident Indians/ Persons of Indian Origin – 01.01.2016</a:t>
            </a:r>
          </a:p>
          <a:p>
            <a:pPr lvl="0">
              <a:spcBef>
                <a:spcPts val="0"/>
              </a:spcBef>
            </a:pPr>
            <a:r>
              <a:rPr lang="en-IN" sz="1400" dirty="0" smtClean="0">
                <a:latin typeface="Bookman Old Style" pitchFamily="18" charset="0"/>
              </a:rPr>
              <a:t>Opening and Maintenance of Rupee/Foreign Currency </a:t>
            </a:r>
            <a:r>
              <a:rPr lang="en-IN" sz="1400" dirty="0" err="1" smtClean="0">
                <a:latin typeface="Bookman Old Style" pitchFamily="18" charset="0"/>
              </a:rPr>
              <a:t>Vostro</a:t>
            </a:r>
            <a:r>
              <a:rPr lang="en-IN" sz="1400" dirty="0" smtClean="0">
                <a:latin typeface="Bookman Old Style" pitchFamily="18" charset="0"/>
              </a:rPr>
              <a:t> Accounts of Non-resident Exchange Houses – 01.01.2016</a:t>
            </a:r>
            <a:endParaRPr lang="en-IN" sz="1400" dirty="0">
              <a:latin typeface="Bookman Old Style" pitchFamily="18" charset="0"/>
            </a:endParaRPr>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fld id="{FC841631-A810-47A9-8031-7569C23745C4}"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pPr algn="ctr"/>
            <a:r>
              <a:rPr lang="en-IN" sz="1800" b="1" dirty="0" smtClean="0">
                <a:solidFill>
                  <a:srgbClr val="FF0000"/>
                </a:solidFill>
                <a:latin typeface="Bookman Old Style" pitchFamily="18" charset="0"/>
              </a:rPr>
              <a:t>Comprehensive Master Directions</a:t>
            </a:r>
            <a:endParaRPr lang="en-IN" sz="1800" dirty="0">
              <a:solidFill>
                <a:srgbClr val="FF0000"/>
              </a:solidFill>
              <a:latin typeface="Bookman Old Style" pitchFamily="18" charset="0"/>
            </a:endParaRPr>
          </a:p>
        </p:txBody>
      </p:sp>
      <p:sp>
        <p:nvSpPr>
          <p:cNvPr id="3" name="Content Placeholder 2"/>
          <p:cNvSpPr>
            <a:spLocks noGrp="1"/>
          </p:cNvSpPr>
          <p:nvPr>
            <p:ph idx="1"/>
          </p:nvPr>
        </p:nvSpPr>
        <p:spPr>
          <a:xfrm>
            <a:off x="457200" y="533400"/>
            <a:ext cx="8229600" cy="6096000"/>
          </a:xfrm>
        </p:spPr>
        <p:txBody>
          <a:bodyPr>
            <a:noAutofit/>
          </a:bodyPr>
          <a:lstStyle/>
          <a:p>
            <a:pPr marL="0" indent="0" algn="just">
              <a:spcBef>
                <a:spcPts val="0"/>
              </a:spcBef>
              <a:buNone/>
            </a:pPr>
            <a:r>
              <a:rPr lang="en-IN" sz="1200" dirty="0" smtClean="0">
                <a:latin typeface="Bookman Old Style" pitchFamily="18" charset="0"/>
              </a:rPr>
              <a:t>Foreign Exchange Management Act was </a:t>
            </a:r>
            <a:r>
              <a:rPr lang="en-IN" sz="1200" b="1" dirty="0" smtClean="0">
                <a:latin typeface="Bookman Old Style" pitchFamily="18" charset="0"/>
              </a:rPr>
              <a:t>enacted in 1999 </a:t>
            </a:r>
            <a:r>
              <a:rPr lang="en-IN" sz="1200" dirty="0" smtClean="0">
                <a:latin typeface="Bookman Old Style" pitchFamily="18" charset="0"/>
              </a:rPr>
              <a:t>with 25 original notifications came into force with effect from June 1, 2000.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Over the years the regulations framed under FEMA have had </a:t>
            </a:r>
            <a:r>
              <a:rPr lang="en-IN" sz="1200" b="1" dirty="0" smtClean="0">
                <a:latin typeface="Bookman Old Style" pitchFamily="18" charset="0"/>
              </a:rPr>
              <a:t>over 330+ amendments</a:t>
            </a: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Keeping in view the objective of promoting ease of doing business, a need was felt </a:t>
            </a:r>
            <a:r>
              <a:rPr lang="en-IN" sz="1200" b="1" dirty="0" smtClean="0">
                <a:latin typeface="Bookman Old Style" pitchFamily="18" charset="0"/>
              </a:rPr>
              <a:t>to consolidate the regulations and rationalise them </a:t>
            </a:r>
            <a:r>
              <a:rPr lang="en-IN" sz="1200" dirty="0" smtClean="0">
                <a:latin typeface="Bookman Old Style" pitchFamily="18" charset="0"/>
              </a:rPr>
              <a:t>in the light of evolving business environment and changing practices in cross-border transactions relating to external trade and payments.</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b="1" dirty="0" smtClean="0">
                <a:latin typeface="Bookman Old Style" pitchFamily="18" charset="0"/>
              </a:rPr>
              <a:t>17 Master Directions issued on 04 January 2016 - Consolidated </a:t>
            </a:r>
            <a:r>
              <a:rPr lang="en-IN" sz="1200" dirty="0" smtClean="0">
                <a:latin typeface="Bookman Old Style" pitchFamily="18" charset="0"/>
              </a:rPr>
              <a:t>relevant A.P (DIR Series) Circulars issued so far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All master regulations will be </a:t>
            </a:r>
            <a:r>
              <a:rPr lang="en-IN" sz="1200" b="1" dirty="0" smtClean="0">
                <a:latin typeface="Bookman Old Style" pitchFamily="18" charset="0"/>
              </a:rPr>
              <a:t>fully updated and placed online</a:t>
            </a: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Reserve Bank will issue Master Directions </a:t>
            </a:r>
            <a:r>
              <a:rPr lang="en-IN" sz="1200" b="1" dirty="0" smtClean="0">
                <a:latin typeface="Bookman Old Style" pitchFamily="18" charset="0"/>
              </a:rPr>
              <a:t>on all regulatory matters</a:t>
            </a: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The </a:t>
            </a:r>
            <a:r>
              <a:rPr lang="en-IN" sz="1200" b="1" dirty="0" smtClean="0">
                <a:latin typeface="Bookman Old Style" pitchFamily="18" charset="0"/>
              </a:rPr>
              <a:t>Master Directions to be issued will consolidate instructions on rules and regulations framed by the Reserve Bank under various Acts </a:t>
            </a:r>
            <a:r>
              <a:rPr lang="en-IN" sz="1200" dirty="0" smtClean="0">
                <a:latin typeface="Bookman Old Style" pitchFamily="18" charset="0"/>
              </a:rPr>
              <a:t>including banking issues and foreign exchange transactions.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The process of issuing Master Directions involves issuing one Master Direction for each subject matter covering all instructions on that subject. </a:t>
            </a:r>
            <a:r>
              <a:rPr lang="en-IN" sz="1200" b="1" dirty="0" smtClean="0">
                <a:latin typeface="Bookman Old Style" pitchFamily="18" charset="0"/>
              </a:rPr>
              <a:t>Any change </a:t>
            </a:r>
            <a:r>
              <a:rPr lang="en-IN" sz="1200" dirty="0" smtClean="0">
                <a:latin typeface="Bookman Old Style" pitchFamily="18" charset="0"/>
              </a:rPr>
              <a:t>in the rules, regulation or policy will be communicated during the year </a:t>
            </a:r>
            <a:r>
              <a:rPr lang="en-IN" sz="1200" b="1" dirty="0" smtClean="0">
                <a:latin typeface="Bookman Old Style" pitchFamily="18" charset="0"/>
              </a:rPr>
              <a:t>by way of circulars</a:t>
            </a:r>
            <a:r>
              <a:rPr lang="en-IN" sz="1200" dirty="0" smtClean="0">
                <a:latin typeface="Bookman Old Style" pitchFamily="18" charset="0"/>
              </a:rPr>
              <a:t>. The </a:t>
            </a:r>
            <a:r>
              <a:rPr lang="en-IN" sz="1200" b="1" dirty="0" smtClean="0">
                <a:latin typeface="Bookman Old Style" pitchFamily="18" charset="0"/>
              </a:rPr>
              <a:t>Master Directions will be updated suitably </a:t>
            </a:r>
            <a:r>
              <a:rPr lang="en-IN" sz="1200" dirty="0" smtClean="0">
                <a:latin typeface="Bookman Old Style" pitchFamily="18" charset="0"/>
              </a:rPr>
              <a:t>and simultaneously whenever there is a change in the rules/regulations or there is a change in the policy.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All the changes will get reflected in the Master Directions available on the RBI website </a:t>
            </a:r>
            <a:r>
              <a:rPr lang="en-IN" sz="1200" b="1" dirty="0" smtClean="0">
                <a:latin typeface="Bookman Old Style" pitchFamily="18" charset="0"/>
              </a:rPr>
              <a:t>along with the dates on which changes are made</a:t>
            </a: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b="1" dirty="0" smtClean="0">
                <a:latin typeface="Bookman Old Style" pitchFamily="18" charset="0"/>
              </a:rPr>
              <a:t>Explanations of rules and regulations </a:t>
            </a:r>
            <a:r>
              <a:rPr lang="en-IN" sz="1200" dirty="0" smtClean="0">
                <a:latin typeface="Bookman Old Style" pitchFamily="18" charset="0"/>
              </a:rPr>
              <a:t>will be issued by way of </a:t>
            </a:r>
            <a:r>
              <a:rPr lang="en-IN" sz="1200" b="1" dirty="0" smtClean="0">
                <a:latin typeface="Bookman Old Style" pitchFamily="18" charset="0"/>
              </a:rPr>
              <a:t>Frequently Asked Questions (FAQs) </a:t>
            </a:r>
            <a:r>
              <a:rPr lang="en-IN" sz="1200" dirty="0" smtClean="0">
                <a:latin typeface="Bookman Old Style" pitchFamily="18" charset="0"/>
              </a:rPr>
              <a:t>after issue of the Master Directions </a:t>
            </a:r>
            <a:r>
              <a:rPr lang="en-IN" sz="1200" b="1" dirty="0" smtClean="0">
                <a:latin typeface="Bookman Old Style" pitchFamily="18" charset="0"/>
              </a:rPr>
              <a:t>in easy to understand language wherever necessary.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The existing set of </a:t>
            </a:r>
            <a:r>
              <a:rPr lang="en-IN" sz="1200" b="1" dirty="0" smtClean="0">
                <a:latin typeface="Bookman Old Style" pitchFamily="18" charset="0"/>
              </a:rPr>
              <a:t>Master Circulars </a:t>
            </a:r>
            <a:r>
              <a:rPr lang="en-IN" sz="1200" dirty="0" smtClean="0">
                <a:latin typeface="Bookman Old Style" pitchFamily="18" charset="0"/>
              </a:rPr>
              <a:t>issued on various subjects will </a:t>
            </a:r>
            <a:r>
              <a:rPr lang="en-IN" sz="1200" b="1" dirty="0" smtClean="0">
                <a:latin typeface="Bookman Old Style" pitchFamily="18" charset="0"/>
              </a:rPr>
              <a:t>stand withdrawn </a:t>
            </a:r>
            <a:r>
              <a:rPr lang="en-IN" sz="1200" dirty="0" smtClean="0">
                <a:latin typeface="Bookman Old Style" pitchFamily="18" charset="0"/>
              </a:rPr>
              <a:t>with the issue of the Master Direction </a:t>
            </a:r>
            <a:r>
              <a:rPr lang="en-IN" sz="1200" b="1" dirty="0" smtClean="0">
                <a:latin typeface="Bookman Old Style" pitchFamily="18" charset="0"/>
              </a:rPr>
              <a:t>on the subject</a:t>
            </a:r>
            <a:r>
              <a:rPr lang="en-IN" sz="1200" dirty="0" smtClean="0">
                <a:latin typeface="Bookman Old Style" pitchFamily="18" charset="0"/>
              </a:rPr>
              <a:t>.</a:t>
            </a:r>
            <a:endParaRPr lang="en-IN" sz="1200" dirty="0">
              <a:latin typeface="Bookman Old Style" pitchFamily="18" charset="0"/>
            </a:endParaRPr>
          </a:p>
        </p:txBody>
      </p:sp>
      <p:sp>
        <p:nvSpPr>
          <p:cNvPr id="4" name="Slide Number Placeholder 3"/>
          <p:cNvSpPr>
            <a:spLocks noGrp="1"/>
          </p:cNvSpPr>
          <p:nvPr>
            <p:ph type="sldNum" sz="quarter" idx="12"/>
          </p:nvPr>
        </p:nvSpPr>
        <p:spPr/>
        <p:txBody>
          <a:bodyPr/>
          <a:lstStyle/>
          <a:p>
            <a:fld id="{FC841631-A810-47A9-8031-7569C23745C4}"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b="1" dirty="0" smtClean="0">
                <a:solidFill>
                  <a:srgbClr val="FF0000"/>
                </a:solidFill>
                <a:latin typeface="Bookman Old Style" pitchFamily="18" charset="0"/>
              </a:rPr>
              <a:t/>
            </a:r>
            <a:br>
              <a:rPr lang="en-US" b="1" dirty="0" smtClean="0">
                <a:solidFill>
                  <a:srgbClr val="FF0000"/>
                </a:solidFill>
                <a:latin typeface="Bookman Old Style" pitchFamily="18" charset="0"/>
              </a:rPr>
            </a:br>
            <a:r>
              <a:rPr lang="en-US" sz="3100" b="1" dirty="0" smtClean="0">
                <a:solidFill>
                  <a:srgbClr val="FF0000"/>
                </a:solidFill>
                <a:latin typeface="Bookman Old Style" pitchFamily="18" charset="0"/>
              </a:rPr>
              <a:t>FDI Policy</a:t>
            </a:r>
            <a:endParaRPr lang="en-US" sz="3100" b="1" dirty="0">
              <a:solidFill>
                <a:srgbClr val="FF0000"/>
              </a:solidFill>
              <a:latin typeface="Bookman Old Style" pitchFamily="18" charset="0"/>
            </a:endParaRPr>
          </a:p>
        </p:txBody>
      </p:sp>
      <p:sp>
        <p:nvSpPr>
          <p:cNvPr id="3" name="Content Placeholder 2"/>
          <p:cNvSpPr>
            <a:spLocks noGrp="1"/>
          </p:cNvSpPr>
          <p:nvPr>
            <p:ph idx="1"/>
          </p:nvPr>
        </p:nvSpPr>
        <p:spPr>
          <a:xfrm>
            <a:off x="381000" y="609600"/>
            <a:ext cx="8458200" cy="6248400"/>
          </a:xfrm>
        </p:spPr>
        <p:txBody>
          <a:bodyPr>
            <a:noAutofit/>
          </a:bodyPr>
          <a:lstStyle/>
          <a:p>
            <a:pPr algn="just">
              <a:lnSpc>
                <a:spcPct val="120000"/>
              </a:lnSpc>
              <a:spcBef>
                <a:spcPts val="0"/>
              </a:spcBef>
            </a:pPr>
            <a:r>
              <a:rPr lang="en-IN" sz="1400" dirty="0" smtClean="0"/>
              <a:t>Foreign Exchange Management (Transfer or Issue of Security by a Person Resident outside India) Regulations, 2000 </a:t>
            </a:r>
            <a:r>
              <a:rPr lang="en-IN" sz="1400" b="1" dirty="0" smtClean="0">
                <a:latin typeface="Bookman Old Style" pitchFamily="18" charset="0"/>
              </a:rPr>
              <a:t>FEMA 20</a:t>
            </a:r>
          </a:p>
          <a:p>
            <a:pPr algn="just">
              <a:lnSpc>
                <a:spcPct val="120000"/>
              </a:lnSpc>
              <a:spcBef>
                <a:spcPts val="0"/>
              </a:spcBef>
            </a:pPr>
            <a:r>
              <a:rPr lang="en-IN" sz="1400" dirty="0" smtClean="0">
                <a:latin typeface="Bookman Old Style" pitchFamily="18" charset="0"/>
              </a:rPr>
              <a:t>Department of Industrial Policy and Promotion, Ministry of Commerce &amp; Industry, Government of India (DIPP) </a:t>
            </a:r>
            <a:r>
              <a:rPr lang="en-IN" sz="1400" b="1" dirty="0" smtClean="0">
                <a:solidFill>
                  <a:srgbClr val="FF0000"/>
                </a:solidFill>
                <a:latin typeface="Bookman Old Style" pitchFamily="18" charset="0"/>
              </a:rPr>
              <a:t>Circular on Consolidated FDI Policy</a:t>
            </a:r>
            <a:r>
              <a:rPr lang="en-IN" sz="1400" dirty="0" smtClean="0">
                <a:solidFill>
                  <a:srgbClr val="FF0000"/>
                </a:solidFill>
                <a:latin typeface="Bookman Old Style" pitchFamily="18" charset="0"/>
              </a:rPr>
              <a:t> </a:t>
            </a:r>
            <a:r>
              <a:rPr lang="en-IN" sz="1400" dirty="0" smtClean="0">
                <a:latin typeface="Bookman Old Style" pitchFamily="18" charset="0"/>
              </a:rPr>
              <a:t>(last updated on May 12, 2015)</a:t>
            </a:r>
          </a:p>
          <a:p>
            <a:pPr algn="just">
              <a:lnSpc>
                <a:spcPct val="120000"/>
              </a:lnSpc>
              <a:spcBef>
                <a:spcPts val="0"/>
              </a:spcBef>
            </a:pPr>
            <a:r>
              <a:rPr lang="en-IN" sz="1400" dirty="0" smtClean="0">
                <a:latin typeface="Bookman Old Style" pitchFamily="18" charset="0"/>
              </a:rPr>
              <a:t>RBI Master Circular on </a:t>
            </a:r>
            <a:r>
              <a:rPr lang="en-IN" sz="1400" b="1" dirty="0" smtClean="0">
                <a:solidFill>
                  <a:srgbClr val="FF0000"/>
                </a:solidFill>
                <a:latin typeface="Bookman Old Style" pitchFamily="18" charset="0"/>
              </a:rPr>
              <a:t>Foreign Investments in India dated 01 July 2015 (updated on 16 July 2015)</a:t>
            </a:r>
          </a:p>
          <a:p>
            <a:pPr algn="just">
              <a:lnSpc>
                <a:spcPct val="120000"/>
              </a:lnSpc>
              <a:spcBef>
                <a:spcPts val="0"/>
              </a:spcBef>
            </a:pPr>
            <a:r>
              <a:rPr lang="en-IN" sz="1400" b="1" dirty="0" smtClean="0">
                <a:solidFill>
                  <a:srgbClr val="FF0000"/>
                </a:solidFill>
                <a:latin typeface="Bookman Old Style" pitchFamily="18" charset="0"/>
              </a:rPr>
              <a:t>RBI FAQs</a:t>
            </a:r>
            <a:r>
              <a:rPr lang="en-IN" sz="1400" dirty="0" smtClean="0">
                <a:latin typeface="Bookman Old Style" pitchFamily="18" charset="0"/>
              </a:rPr>
              <a:t> - Foreign Investments in India </a:t>
            </a:r>
            <a:r>
              <a:rPr lang="en-IN" sz="1400" b="1" dirty="0" smtClean="0">
                <a:latin typeface="Bookman Old Style" pitchFamily="18" charset="0"/>
              </a:rPr>
              <a:t>10.02.2015</a:t>
            </a:r>
          </a:p>
          <a:p>
            <a:pPr algn="just">
              <a:lnSpc>
                <a:spcPct val="120000"/>
              </a:lnSpc>
              <a:spcBef>
                <a:spcPts val="0"/>
              </a:spcBef>
            </a:pPr>
            <a:r>
              <a:rPr lang="en-IN" sz="1400" b="1" dirty="0" smtClean="0">
                <a:latin typeface="Bookman Old Style" pitchFamily="18" charset="0"/>
              </a:rPr>
              <a:t>FIPB Review books </a:t>
            </a:r>
            <a:r>
              <a:rPr lang="en-IN" sz="1400" b="1" dirty="0" smtClean="0">
                <a:solidFill>
                  <a:srgbClr val="FF0000"/>
                </a:solidFill>
                <a:latin typeface="Bookman Old Style" pitchFamily="18" charset="0"/>
              </a:rPr>
              <a:t>2014</a:t>
            </a:r>
            <a:r>
              <a:rPr lang="en-IN" sz="1400" b="1" dirty="0" smtClean="0">
                <a:latin typeface="Bookman Old Style" pitchFamily="18" charset="0"/>
              </a:rPr>
              <a:t>, </a:t>
            </a:r>
            <a:r>
              <a:rPr lang="en-IN" sz="1400" dirty="0" smtClean="0">
                <a:latin typeface="Bookman Old Style" pitchFamily="18" charset="0"/>
              </a:rPr>
              <a:t>2011-2013; 2010; 2009; 2008; </a:t>
            </a:r>
            <a:r>
              <a:rPr lang="en-IN" sz="1400" b="1" dirty="0" smtClean="0">
                <a:latin typeface="Bookman Old Style" pitchFamily="18" charset="0"/>
              </a:rPr>
              <a:t>FAQs by FIPB for </a:t>
            </a:r>
            <a:r>
              <a:rPr lang="en-IN" sz="1400" b="1" dirty="0" err="1" smtClean="0">
                <a:latin typeface="Bookman Old Style" pitchFamily="18" charset="0"/>
              </a:rPr>
              <a:t>eFiling</a:t>
            </a:r>
            <a:endParaRPr lang="en-IN" sz="1400" b="1" dirty="0" smtClean="0">
              <a:latin typeface="Bookman Old Style" pitchFamily="18" charset="0"/>
            </a:endParaRPr>
          </a:p>
          <a:p>
            <a:pPr algn="just">
              <a:lnSpc>
                <a:spcPct val="120000"/>
              </a:lnSpc>
              <a:spcBef>
                <a:spcPts val="0"/>
              </a:spcBef>
            </a:pPr>
            <a:r>
              <a:rPr lang="en-IN" sz="1400" dirty="0" smtClean="0">
                <a:latin typeface="Bookman Old Style" pitchFamily="18" charset="0"/>
              </a:rPr>
              <a:t>Annual Return on Foreign Liabilities and Assets (FLA return) </a:t>
            </a:r>
            <a:r>
              <a:rPr lang="en-IN" sz="1400" b="1" dirty="0" smtClean="0">
                <a:solidFill>
                  <a:srgbClr val="FF0000"/>
                </a:solidFill>
                <a:latin typeface="Bookman Old Style" pitchFamily="18" charset="0"/>
              </a:rPr>
              <a:t>18 June 2014 – for LLP also</a:t>
            </a:r>
          </a:p>
          <a:p>
            <a:pPr algn="just">
              <a:lnSpc>
                <a:spcPct val="120000"/>
              </a:lnSpc>
              <a:spcBef>
                <a:spcPts val="0"/>
              </a:spcBef>
            </a:pPr>
            <a:r>
              <a:rPr lang="en-US" sz="1400" b="1" dirty="0" smtClean="0">
                <a:solidFill>
                  <a:srgbClr val="FF0000"/>
                </a:solidFill>
                <a:latin typeface="Bookman Old Style" pitchFamily="18" charset="0"/>
              </a:rPr>
              <a:t>FDI inflows - </a:t>
            </a:r>
            <a:r>
              <a:rPr lang="en-IN" sz="1400" dirty="0" smtClean="0">
                <a:latin typeface="Bookman Old Style" pitchFamily="18" charset="0"/>
              </a:rPr>
              <a:t>FIPB/SIA; Acquisition of Existing Shares; &amp; Automatic Route of RBI</a:t>
            </a:r>
            <a:r>
              <a:rPr lang="en-US" sz="1400" dirty="0" smtClean="0">
                <a:latin typeface="Bookman Old Style" pitchFamily="18" charset="0"/>
              </a:rPr>
              <a:t>:</a:t>
            </a:r>
            <a:r>
              <a:rPr lang="en-US" sz="1400" b="1" dirty="0" smtClean="0">
                <a:latin typeface="Bookman Old Style" pitchFamily="18" charset="0"/>
              </a:rPr>
              <a:t> </a:t>
            </a:r>
            <a:r>
              <a:rPr lang="en-IN" sz="1400" dirty="0" smtClean="0">
                <a:latin typeface="Bookman Old Style" pitchFamily="18" charset="0"/>
              </a:rPr>
              <a:t>Website of </a:t>
            </a:r>
            <a:r>
              <a:rPr lang="en-IN" sz="1400" b="1" dirty="0" smtClean="0">
                <a:latin typeface="Bookman Old Style" pitchFamily="18" charset="0"/>
              </a:rPr>
              <a:t>DIPP.nic.in</a:t>
            </a:r>
          </a:p>
          <a:p>
            <a:pPr algn="just">
              <a:lnSpc>
                <a:spcPct val="120000"/>
              </a:lnSpc>
              <a:spcBef>
                <a:spcPts val="0"/>
              </a:spcBef>
            </a:pPr>
            <a:r>
              <a:rPr lang="en-IN" sz="1400" dirty="0" smtClean="0">
                <a:latin typeface="Bookman Old Style" pitchFamily="18" charset="0"/>
              </a:rPr>
              <a:t>In case of any </a:t>
            </a:r>
            <a:r>
              <a:rPr lang="en-IN" sz="1400" b="1" dirty="0" smtClean="0">
                <a:latin typeface="Bookman Old Style" pitchFamily="18" charset="0"/>
              </a:rPr>
              <a:t>conflict between FDI Circular and FEMA Regulations</a:t>
            </a:r>
            <a:r>
              <a:rPr lang="en-IN" sz="1400" dirty="0" smtClean="0">
                <a:latin typeface="Bookman Old Style" pitchFamily="18" charset="0"/>
              </a:rPr>
              <a:t>, the relevant FEMA Notification will prevail. The procedural instructions are issued by the Reserve Bank of India vide </a:t>
            </a:r>
            <a:r>
              <a:rPr lang="en-IN" sz="1400" dirty="0" err="1" smtClean="0">
                <a:latin typeface="Bookman Old Style" pitchFamily="18" charset="0"/>
              </a:rPr>
              <a:t>A.P.Dir</a:t>
            </a:r>
            <a:r>
              <a:rPr lang="en-IN" sz="1400" dirty="0" smtClean="0">
                <a:latin typeface="Bookman Old Style" pitchFamily="18" charset="0"/>
              </a:rPr>
              <a:t>. (Series) circulars</a:t>
            </a:r>
          </a:p>
          <a:p>
            <a:pPr algn="just">
              <a:lnSpc>
                <a:spcPct val="120000"/>
              </a:lnSpc>
              <a:spcBef>
                <a:spcPts val="0"/>
              </a:spcBef>
            </a:pPr>
            <a:endParaRPr lang="en-IN" sz="1400" dirty="0">
              <a:latin typeface="Bookman Old Style"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533400"/>
          </a:xfrm>
        </p:spPr>
        <p:txBody>
          <a:bodyPr>
            <a:normAutofit fontScale="90000"/>
          </a:bodyPr>
          <a:lstStyle/>
          <a:p>
            <a:pPr algn="ctr"/>
            <a:r>
              <a:rPr lang="en-US" sz="3200" b="1" dirty="0" smtClean="0">
                <a:solidFill>
                  <a:srgbClr val="FF0000"/>
                </a:solidFill>
                <a:latin typeface="Bookman Old Style" pitchFamily="18" charset="0"/>
              </a:rPr>
              <a:t>Frequently Asked questions (FAQs) by RBI</a:t>
            </a:r>
            <a:endParaRPr lang="en-US" sz="3200" b="1" dirty="0">
              <a:solidFill>
                <a:srgbClr val="FF0000"/>
              </a:solidFill>
              <a:latin typeface="Bookman Old Style" pitchFamily="18" charset="0"/>
            </a:endParaRPr>
          </a:p>
        </p:txBody>
      </p:sp>
      <p:sp>
        <p:nvSpPr>
          <p:cNvPr id="3" name="Content Placeholder 2"/>
          <p:cNvSpPr>
            <a:spLocks noGrp="1"/>
          </p:cNvSpPr>
          <p:nvPr>
            <p:ph idx="1"/>
          </p:nvPr>
        </p:nvSpPr>
        <p:spPr>
          <a:xfrm>
            <a:off x="304800" y="533400"/>
            <a:ext cx="8382000" cy="6172200"/>
          </a:xfrm>
        </p:spPr>
        <p:txBody>
          <a:bodyPr>
            <a:noAutofit/>
          </a:bodyPr>
          <a:lstStyle/>
          <a:p>
            <a:pPr lvl="0">
              <a:spcBef>
                <a:spcPts val="0"/>
              </a:spcBef>
            </a:pPr>
            <a:r>
              <a:rPr lang="en-IN" sz="1400" dirty="0" smtClean="0">
                <a:latin typeface="Bookman Old Style" pitchFamily="18" charset="0"/>
              </a:rPr>
              <a:t>Foreign Investments in India 10.02.2015</a:t>
            </a:r>
          </a:p>
          <a:p>
            <a:pPr lvl="0">
              <a:spcBef>
                <a:spcPts val="0"/>
              </a:spcBef>
            </a:pPr>
            <a:r>
              <a:rPr lang="en-IN" sz="1400" dirty="0" smtClean="0">
                <a:latin typeface="Bookman Old Style" pitchFamily="18" charset="0"/>
              </a:rPr>
              <a:t>Liaison / Branch / Project Offices of foreign entities in India 07.07.2015</a:t>
            </a:r>
          </a:p>
          <a:p>
            <a:pPr lvl="0">
              <a:spcBef>
                <a:spcPts val="0"/>
              </a:spcBef>
            </a:pPr>
            <a:r>
              <a:rPr lang="en-IN" sz="1400" dirty="0" smtClean="0">
                <a:latin typeface="Bookman Old Style" pitchFamily="18" charset="0"/>
              </a:rPr>
              <a:t>Acquisition and Transfer of Immovable Property in India by a person resident outside India 02.07.2012</a:t>
            </a:r>
          </a:p>
          <a:p>
            <a:pPr lvl="0">
              <a:spcBef>
                <a:spcPts val="0"/>
              </a:spcBef>
            </a:pPr>
            <a:r>
              <a:rPr lang="en-IN" sz="1400" dirty="0" smtClean="0">
                <a:latin typeface="Bookman Old Style" pitchFamily="18" charset="0"/>
              </a:rPr>
              <a:t>Facilities for Non Resident Indians (NRIs) and Persons of Indian Origin (PIOs) 19.09.2014</a:t>
            </a:r>
          </a:p>
          <a:p>
            <a:pPr lvl="0">
              <a:spcBef>
                <a:spcPts val="0"/>
              </a:spcBef>
            </a:pPr>
            <a:r>
              <a:rPr lang="en-IN" sz="1400" dirty="0" smtClean="0">
                <a:latin typeface="Bookman Old Style" pitchFamily="18" charset="0"/>
              </a:rPr>
              <a:t>Features of various Deposit Schemes available to Non-Resident Indians (NRIs) 02.02.2015</a:t>
            </a:r>
          </a:p>
          <a:p>
            <a:pPr lvl="0">
              <a:spcBef>
                <a:spcPts val="0"/>
              </a:spcBef>
            </a:pPr>
            <a:r>
              <a:rPr lang="en-IN" sz="1400" dirty="0" smtClean="0">
                <a:latin typeface="Bookman Old Style" pitchFamily="18" charset="0"/>
              </a:rPr>
              <a:t>Account Opened by Foreign Nationals and Foreign Tourists 14.08.2014 </a:t>
            </a:r>
          </a:p>
          <a:p>
            <a:pPr lvl="0">
              <a:spcBef>
                <a:spcPts val="0"/>
              </a:spcBef>
            </a:pPr>
            <a:r>
              <a:rPr lang="en-IN" sz="1400" dirty="0" err="1" smtClean="0">
                <a:latin typeface="Bookman Old Style" pitchFamily="18" charset="0"/>
              </a:rPr>
              <a:t>Forex</a:t>
            </a:r>
            <a:r>
              <a:rPr lang="en-IN" sz="1400" dirty="0" smtClean="0">
                <a:latin typeface="Bookman Old Style" pitchFamily="18" charset="0"/>
              </a:rPr>
              <a:t> Facilities including the Liberalised Remittance Scheme (LRS) for Residents 17.07.2015</a:t>
            </a:r>
          </a:p>
          <a:p>
            <a:pPr lvl="0">
              <a:spcBef>
                <a:spcPts val="0"/>
              </a:spcBef>
            </a:pPr>
            <a:r>
              <a:rPr lang="en-IN" sz="1400" dirty="0" smtClean="0">
                <a:latin typeface="Bookman Old Style" pitchFamily="18" charset="0"/>
              </a:rPr>
              <a:t>Compounding of Contraventions under FEMA, 1999 27.03.2015</a:t>
            </a:r>
          </a:p>
          <a:p>
            <a:pPr lvl="0">
              <a:spcBef>
                <a:spcPts val="0"/>
              </a:spcBef>
            </a:pPr>
            <a:r>
              <a:rPr lang="en-IN" sz="1400" dirty="0" smtClean="0">
                <a:latin typeface="Bookman Old Style" pitchFamily="18" charset="0"/>
              </a:rPr>
              <a:t>Exchange Earner's Foreign Currency (EEFC) Account 09.10.2012</a:t>
            </a:r>
          </a:p>
          <a:p>
            <a:pPr lvl="0">
              <a:spcBef>
                <a:spcPts val="0"/>
              </a:spcBef>
            </a:pPr>
            <a:r>
              <a:rPr lang="en-IN" sz="1400" dirty="0" smtClean="0">
                <a:latin typeface="Bookman Old Style" pitchFamily="18" charset="0"/>
              </a:rPr>
              <a:t>Annual Return on Foreign Liabilities and Assets (FLA return) under FEMA 1999 18.06.2014</a:t>
            </a:r>
          </a:p>
          <a:p>
            <a:pPr lvl="0">
              <a:spcBef>
                <a:spcPts val="0"/>
              </a:spcBef>
            </a:pPr>
            <a:r>
              <a:rPr lang="en-IN" sz="1400" dirty="0" smtClean="0">
                <a:latin typeface="Bookman Old Style" pitchFamily="18" charset="0"/>
              </a:rPr>
              <a:t>Overseas Direct Investments 13.10.2015</a:t>
            </a:r>
          </a:p>
          <a:p>
            <a:pPr lvl="0">
              <a:spcBef>
                <a:spcPts val="0"/>
              </a:spcBef>
            </a:pPr>
            <a:r>
              <a:rPr lang="en-IN" sz="1400" dirty="0" smtClean="0">
                <a:latin typeface="Bookman Old Style" pitchFamily="18" charset="0"/>
              </a:rPr>
              <a:t>Scheme for Authorized Dealers Category I (AD) banks, Authorized Dealers Category-II and Full Fledged Money Changers Appointing Agents/Franchisees for Undertaking Restricted Money Changing 24.03.2015</a:t>
            </a:r>
          </a:p>
          <a:p>
            <a:pPr lvl="0">
              <a:spcBef>
                <a:spcPts val="0"/>
              </a:spcBef>
            </a:pPr>
            <a:r>
              <a:rPr lang="en-IN" sz="1400" dirty="0" smtClean="0">
                <a:latin typeface="Bookman Old Style" pitchFamily="18" charset="0"/>
              </a:rPr>
              <a:t>Hedging of Price Risk in Commodities 04.07.2014</a:t>
            </a:r>
          </a:p>
          <a:p>
            <a:pPr lvl="0">
              <a:spcBef>
                <a:spcPts val="0"/>
              </a:spcBef>
            </a:pPr>
            <a:r>
              <a:rPr lang="en-IN" sz="1400" dirty="0" smtClean="0">
                <a:latin typeface="Bookman Old Style" pitchFamily="18" charset="0"/>
              </a:rPr>
              <a:t>Asian Clearing Union 23.10.2013</a:t>
            </a:r>
          </a:p>
          <a:p>
            <a:pPr lvl="0">
              <a:spcBef>
                <a:spcPts val="0"/>
              </a:spcBef>
            </a:pPr>
            <a:r>
              <a:rPr lang="en-IN" sz="1400" dirty="0" smtClean="0">
                <a:latin typeface="Bookman Old Style" pitchFamily="18" charset="0"/>
              </a:rPr>
              <a:t>Swap Window for attracting FCNR (B) Dollar funds</a:t>
            </a:r>
          </a:p>
          <a:p>
            <a:pPr lvl="0">
              <a:spcBef>
                <a:spcPts val="0"/>
              </a:spcBef>
            </a:pPr>
            <a:r>
              <a:rPr lang="en-IN" sz="1400" dirty="0" smtClean="0">
                <a:latin typeface="Bookman Old Style" pitchFamily="18" charset="0"/>
              </a:rPr>
              <a:t>Issuance of Rupee denominated bonds overseas 13.04.2016</a:t>
            </a:r>
          </a:p>
          <a:p>
            <a:pPr lvl="0">
              <a:spcBef>
                <a:spcPts val="0"/>
              </a:spcBef>
            </a:pPr>
            <a:r>
              <a:rPr lang="en-IN" sz="1400" dirty="0" smtClean="0">
                <a:latin typeface="Bookman Old Style" pitchFamily="18" charset="0"/>
              </a:rPr>
              <a:t>Remittances [Money Transfer Service Scheme (MTSS) and Rupee Drawing Arrangement (RDA)] 05.04.2016</a:t>
            </a:r>
            <a:endParaRPr lang="en-IN" sz="1400" dirty="0">
              <a:latin typeface="Bookman Old Style" pitchFamily="18" charset="0"/>
            </a:endParaRPr>
          </a:p>
        </p:txBody>
      </p:sp>
      <p:sp>
        <p:nvSpPr>
          <p:cNvPr id="4" name="Slide Number Placeholder 3"/>
          <p:cNvSpPr>
            <a:spLocks noGrp="1"/>
          </p:cNvSpPr>
          <p:nvPr>
            <p:ph type="sldNum" sz="quarter" idx="4294967295"/>
          </p:nvPr>
        </p:nvSpPr>
        <p:spPr>
          <a:xfrm>
            <a:off x="7924800" y="6356350"/>
            <a:ext cx="762000" cy="365125"/>
          </a:xfrm>
          <a:prstGeom prst="rect">
            <a:avLst/>
          </a:prstGeom>
        </p:spPr>
        <p:txBody>
          <a:bodyPr/>
          <a:lstStyle/>
          <a:p>
            <a:fld id="{FC841631-A810-47A9-8031-7569C23745C4}"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pPr algn="ctr"/>
            <a:r>
              <a:rPr lang="en-US" sz="2800" b="1" dirty="0" smtClean="0">
                <a:solidFill>
                  <a:srgbClr val="FF0000"/>
                </a:solidFill>
                <a:latin typeface="Bookman Old Style" pitchFamily="18" charset="0"/>
              </a:rPr>
              <a:t/>
            </a:r>
            <a:br>
              <a:rPr lang="en-US" sz="2800" b="1" dirty="0" smtClean="0">
                <a:solidFill>
                  <a:srgbClr val="FF0000"/>
                </a:solidFill>
                <a:latin typeface="Bookman Old Style" pitchFamily="18" charset="0"/>
              </a:rPr>
            </a:br>
            <a:r>
              <a:rPr lang="en-US" sz="2800" b="1" dirty="0" smtClean="0">
                <a:solidFill>
                  <a:srgbClr val="FF0000"/>
                </a:solidFill>
                <a:latin typeface="Bookman Old Style" pitchFamily="18" charset="0"/>
              </a:rPr>
              <a:t/>
            </a:r>
            <a:br>
              <a:rPr lang="en-US" sz="2800" b="1" dirty="0" smtClean="0">
                <a:solidFill>
                  <a:srgbClr val="FF0000"/>
                </a:solidFill>
                <a:latin typeface="Bookman Old Style" pitchFamily="18" charset="0"/>
              </a:rPr>
            </a:br>
            <a:r>
              <a:rPr lang="en-US" sz="2800" b="1" dirty="0" smtClean="0">
                <a:solidFill>
                  <a:srgbClr val="FF0000"/>
                </a:solidFill>
                <a:latin typeface="Bookman Old Style" pitchFamily="18" charset="0"/>
              </a:rPr>
              <a:t>Dealing in foreign exchange, etc. Sec 3</a:t>
            </a:r>
            <a:endParaRPr lang="en-US" sz="2800" b="1" dirty="0">
              <a:solidFill>
                <a:srgbClr val="FF0000"/>
              </a:solidFill>
              <a:latin typeface="Bookman Old Style" pitchFamily="18" charset="0"/>
            </a:endParaRPr>
          </a:p>
        </p:txBody>
      </p:sp>
      <p:sp>
        <p:nvSpPr>
          <p:cNvPr id="3" name="Content Placeholder 2"/>
          <p:cNvSpPr>
            <a:spLocks noGrp="1"/>
          </p:cNvSpPr>
          <p:nvPr>
            <p:ph idx="1"/>
          </p:nvPr>
        </p:nvSpPr>
        <p:spPr>
          <a:xfrm>
            <a:off x="457200" y="838200"/>
            <a:ext cx="8229600" cy="5715000"/>
          </a:xfrm>
        </p:spPr>
        <p:txBody>
          <a:bodyPr>
            <a:normAutofit fontScale="70000" lnSpcReduction="20000"/>
          </a:bodyPr>
          <a:lstStyle/>
          <a:p>
            <a:pPr marL="0" indent="0" algn="just">
              <a:buNone/>
            </a:pPr>
            <a:r>
              <a:rPr lang="en-US" dirty="0" smtClean="0">
                <a:latin typeface="Bookman Old Style" pitchFamily="18" charset="0"/>
              </a:rPr>
              <a:t>Save as otherwise provided in this Act, rules or regulations made there under, or with the general or special permission of the Reserve Bank, </a:t>
            </a:r>
            <a:r>
              <a:rPr lang="en-US" b="1" dirty="0" smtClean="0">
                <a:solidFill>
                  <a:srgbClr val="FF0000"/>
                </a:solidFill>
                <a:latin typeface="Bookman Old Style" pitchFamily="18" charset="0"/>
              </a:rPr>
              <a:t>no person shall- </a:t>
            </a:r>
          </a:p>
          <a:p>
            <a:pPr marL="573088" indent="-300038" algn="just">
              <a:buNone/>
            </a:pPr>
            <a:r>
              <a:rPr lang="en-US" dirty="0" smtClean="0">
                <a:latin typeface="Bookman Old Style" pitchFamily="18" charset="0"/>
              </a:rPr>
              <a:t>a. </a:t>
            </a:r>
            <a:r>
              <a:rPr lang="en-US" b="1" dirty="0" smtClean="0">
                <a:solidFill>
                  <a:srgbClr val="FF0000"/>
                </a:solidFill>
                <a:latin typeface="Bookman Old Style" pitchFamily="18" charset="0"/>
              </a:rPr>
              <a:t>Deal in or transfer any foreign exchange or foreign security </a:t>
            </a:r>
            <a:r>
              <a:rPr lang="en-US" dirty="0" smtClean="0">
                <a:solidFill>
                  <a:srgbClr val="FF0000"/>
                </a:solidFill>
                <a:latin typeface="Bookman Old Style" pitchFamily="18" charset="0"/>
              </a:rPr>
              <a:t>to any person </a:t>
            </a:r>
            <a:r>
              <a:rPr lang="en-US" b="1" dirty="0" smtClean="0">
                <a:solidFill>
                  <a:srgbClr val="FF0000"/>
                </a:solidFill>
                <a:latin typeface="Bookman Old Style" pitchFamily="18" charset="0"/>
              </a:rPr>
              <a:t>not being an authorized person</a:t>
            </a:r>
            <a:r>
              <a:rPr lang="en-US" dirty="0" smtClean="0">
                <a:latin typeface="Bookman Old Style" pitchFamily="18" charset="0"/>
              </a:rPr>
              <a:t>; </a:t>
            </a:r>
          </a:p>
          <a:p>
            <a:pPr marL="573088" indent="-300038" algn="just">
              <a:buNone/>
            </a:pPr>
            <a:r>
              <a:rPr lang="en-US" dirty="0" smtClean="0">
                <a:latin typeface="Bookman Old Style" pitchFamily="18" charset="0"/>
              </a:rPr>
              <a:t>b. </a:t>
            </a:r>
            <a:r>
              <a:rPr lang="en-US" b="1" dirty="0" smtClean="0">
                <a:solidFill>
                  <a:srgbClr val="FF0000"/>
                </a:solidFill>
                <a:latin typeface="Bookman Old Style" pitchFamily="18" charset="0"/>
              </a:rPr>
              <a:t>Make any payment to or for the credit of any person resident outside India in any manner</a:t>
            </a:r>
            <a:r>
              <a:rPr lang="en-US" dirty="0" smtClean="0">
                <a:latin typeface="Bookman Old Style" pitchFamily="18" charset="0"/>
              </a:rPr>
              <a:t>; </a:t>
            </a:r>
          </a:p>
          <a:p>
            <a:pPr marL="573088" indent="-300038" algn="just">
              <a:buNone/>
            </a:pPr>
            <a:r>
              <a:rPr lang="en-US" dirty="0" smtClean="0">
                <a:latin typeface="Bookman Old Style" pitchFamily="18" charset="0"/>
              </a:rPr>
              <a:t>c. </a:t>
            </a:r>
            <a:r>
              <a:rPr lang="en-US" b="1" dirty="0" smtClean="0">
                <a:solidFill>
                  <a:srgbClr val="FF0000"/>
                </a:solidFill>
                <a:latin typeface="Bookman Old Style" pitchFamily="18" charset="0"/>
              </a:rPr>
              <a:t>Receive otherwise through an authorized person, any payment by order or on behalf of any person resident outside India in any manner</a:t>
            </a:r>
            <a:r>
              <a:rPr lang="en-US" dirty="0" smtClean="0">
                <a:latin typeface="Bookman Old Style" pitchFamily="18" charset="0"/>
              </a:rPr>
              <a:t>; </a:t>
            </a:r>
          </a:p>
          <a:p>
            <a:pPr marL="0" indent="0" algn="just">
              <a:buNone/>
            </a:pPr>
            <a:r>
              <a:rPr lang="en-US" i="1" dirty="0" smtClean="0">
                <a:latin typeface="Bookman Old Style" pitchFamily="18" charset="0"/>
              </a:rPr>
              <a:t>Explanation</a:t>
            </a:r>
            <a:r>
              <a:rPr lang="en-US" dirty="0" smtClean="0">
                <a:latin typeface="Bookman Old Style" pitchFamily="18" charset="0"/>
              </a:rPr>
              <a:t>- For the purpose of this clause, where any person in, or resident in, India receives any payment by order or on behalf of any person resident outside India through any other person (including an authorized person) without a corresponding inward remittance from any place outside India, then, such person shall be deemed to have received such payment otherwise than through an authorized person; </a:t>
            </a:r>
          </a:p>
          <a:p>
            <a:pPr marL="519113" indent="-246063" algn="just">
              <a:buNone/>
            </a:pPr>
            <a:r>
              <a:rPr lang="en-US" dirty="0" smtClean="0">
                <a:latin typeface="Bookman Old Style" pitchFamily="18" charset="0"/>
              </a:rPr>
              <a:t>d. </a:t>
            </a:r>
            <a:r>
              <a:rPr lang="en-US" b="1" dirty="0" smtClean="0">
                <a:solidFill>
                  <a:srgbClr val="FF0000"/>
                </a:solidFill>
                <a:latin typeface="Bookman Old Style" pitchFamily="18" charset="0"/>
              </a:rPr>
              <a:t>enter into any financial transaction in India as consideration for or in association with acquisition or creation or transfer of a right to acquire, any asset outside India by any person</a:t>
            </a:r>
            <a:r>
              <a:rPr lang="en-US" dirty="0" smtClean="0">
                <a:latin typeface="Bookman Old Style" pitchFamily="18" charset="0"/>
              </a:rPr>
              <a:t>. </a:t>
            </a:r>
          </a:p>
          <a:p>
            <a:pPr marL="0" indent="0" algn="just">
              <a:buNone/>
            </a:pPr>
            <a:r>
              <a:rPr lang="en-US" i="1" dirty="0" smtClean="0">
                <a:latin typeface="Bookman Old Style" pitchFamily="18" charset="0"/>
              </a:rPr>
              <a:t>Explanation</a:t>
            </a:r>
            <a:r>
              <a:rPr lang="en-US" dirty="0" smtClean="0">
                <a:latin typeface="Bookman Old Style" pitchFamily="18" charset="0"/>
              </a:rPr>
              <a:t> - For the purpose of this clause, "financial transaction" means making any payment to, or for the credit of any person, or receiving any payment for, by order or on behalf of any person, or drawing, issuing or negotiating any bill of exchange or promissory note, or transferring any security or acknowledging any debt. </a:t>
            </a:r>
          </a:p>
          <a:p>
            <a:pPr algn="just"/>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pPr algn="ctr"/>
            <a:r>
              <a:rPr lang="en-IN" sz="2800" b="1" dirty="0" smtClean="0">
                <a:solidFill>
                  <a:srgbClr val="FF0000"/>
                </a:solidFill>
                <a:latin typeface="Bookman Old Style" pitchFamily="18" charset="0"/>
              </a:rPr>
              <a:t>Definitions..1/3</a:t>
            </a:r>
            <a:endParaRPr lang="en-IN" sz="2800" b="1" dirty="0">
              <a:solidFill>
                <a:srgbClr val="FF0000"/>
              </a:solidFill>
              <a:latin typeface="Bookman Old Style" pitchFamily="18" charset="0"/>
            </a:endParaRPr>
          </a:p>
        </p:txBody>
      </p:sp>
      <p:sp>
        <p:nvSpPr>
          <p:cNvPr id="3" name="Content Placeholder 2"/>
          <p:cNvSpPr>
            <a:spLocks noGrp="1"/>
          </p:cNvSpPr>
          <p:nvPr>
            <p:ph idx="1"/>
          </p:nvPr>
        </p:nvSpPr>
        <p:spPr>
          <a:xfrm>
            <a:off x="457200" y="457200"/>
            <a:ext cx="8229600" cy="6400800"/>
          </a:xfrm>
        </p:spPr>
        <p:txBody>
          <a:bodyPr>
            <a:noAutofit/>
          </a:bodyPr>
          <a:lstStyle/>
          <a:p>
            <a:r>
              <a:rPr lang="en-US" sz="1600" dirty="0" smtClean="0">
                <a:latin typeface="Bookman Old Style" pitchFamily="18" charset="0"/>
              </a:rPr>
              <a:t>“</a:t>
            </a:r>
            <a:r>
              <a:rPr lang="en-US" sz="1600" b="1" dirty="0" smtClean="0">
                <a:solidFill>
                  <a:srgbClr val="FF0000"/>
                </a:solidFill>
                <a:latin typeface="Bookman Old Style" pitchFamily="18" charset="0"/>
              </a:rPr>
              <a:t>Currency</a:t>
            </a:r>
            <a:r>
              <a:rPr lang="en-US" sz="1600" dirty="0" smtClean="0">
                <a:latin typeface="Bookman Old Style" pitchFamily="18" charset="0"/>
              </a:rPr>
              <a:t>" includes all </a:t>
            </a:r>
            <a:r>
              <a:rPr lang="en-US" sz="1600" b="1" dirty="0" smtClean="0">
                <a:latin typeface="Bookman Old Style" pitchFamily="18" charset="0"/>
              </a:rPr>
              <a:t>currency notes</a:t>
            </a:r>
            <a:r>
              <a:rPr lang="en-US" sz="1600" dirty="0" smtClean="0">
                <a:latin typeface="Bookman Old Style" pitchFamily="18" charset="0"/>
              </a:rPr>
              <a:t>, postal notes, postal orders, money orders, </a:t>
            </a:r>
            <a:r>
              <a:rPr lang="en-US" sz="1600" b="1" dirty="0" err="1" smtClean="0">
                <a:latin typeface="Bookman Old Style" pitchFamily="18" charset="0"/>
              </a:rPr>
              <a:t>cheques</a:t>
            </a:r>
            <a:r>
              <a:rPr lang="en-US" sz="1600" b="1" dirty="0" smtClean="0">
                <a:latin typeface="Bookman Old Style" pitchFamily="18" charset="0"/>
              </a:rPr>
              <a:t>, drafts</a:t>
            </a:r>
            <a:r>
              <a:rPr lang="en-US" sz="1600" dirty="0" smtClean="0">
                <a:latin typeface="Bookman Old Style" pitchFamily="18" charset="0"/>
              </a:rPr>
              <a:t>, travelers </a:t>
            </a:r>
            <a:r>
              <a:rPr lang="en-US" sz="1600" dirty="0" err="1" smtClean="0">
                <a:latin typeface="Bookman Old Style" pitchFamily="18" charset="0"/>
              </a:rPr>
              <a:t>cheques</a:t>
            </a:r>
            <a:r>
              <a:rPr lang="en-US" sz="1600" dirty="0" smtClean="0">
                <a:latin typeface="Bookman Old Style" pitchFamily="18" charset="0"/>
              </a:rPr>
              <a:t>, </a:t>
            </a:r>
            <a:r>
              <a:rPr lang="en-US" sz="1600" b="1" dirty="0" smtClean="0">
                <a:latin typeface="Bookman Old Style" pitchFamily="18" charset="0"/>
              </a:rPr>
              <a:t>letters of credit</a:t>
            </a:r>
            <a:r>
              <a:rPr lang="en-US" sz="1600" dirty="0" smtClean="0">
                <a:latin typeface="Bookman Old Style" pitchFamily="18" charset="0"/>
              </a:rPr>
              <a:t>, bills of exchange and promissory notes, </a:t>
            </a:r>
            <a:r>
              <a:rPr lang="en-US" sz="1600" b="1" dirty="0" smtClean="0">
                <a:latin typeface="Bookman Old Style" pitchFamily="18" charset="0"/>
              </a:rPr>
              <a:t>credit cards </a:t>
            </a:r>
            <a:r>
              <a:rPr lang="en-US" sz="1600" dirty="0" smtClean="0">
                <a:latin typeface="Bookman Old Style" pitchFamily="18" charset="0"/>
              </a:rPr>
              <a:t>or such other similar instruments, as may be notified by the Reserve Bank - </a:t>
            </a:r>
            <a:r>
              <a:rPr lang="en-IN" sz="1600" dirty="0" smtClean="0">
                <a:latin typeface="Bookman Old Style" pitchFamily="18" charset="0"/>
              </a:rPr>
              <a:t>debit cards, ATM cards or any other instrument by whatever name called that can be used to create a financial liability, </a:t>
            </a:r>
          </a:p>
          <a:p>
            <a:pPr algn="just">
              <a:buFont typeface="Wingdings" pitchFamily="2" charset="2"/>
              <a:buChar char="Ø"/>
            </a:pPr>
            <a:r>
              <a:rPr lang="en-US" sz="1600" dirty="0" smtClean="0">
                <a:latin typeface="Bookman Old Style" pitchFamily="18" charset="0"/>
              </a:rPr>
              <a:t>“</a:t>
            </a:r>
            <a:r>
              <a:rPr lang="en-US" sz="1600" b="1" dirty="0" smtClean="0">
                <a:solidFill>
                  <a:srgbClr val="FF0000"/>
                </a:solidFill>
                <a:latin typeface="Bookman Old Style" pitchFamily="18" charset="0"/>
              </a:rPr>
              <a:t>Currency Notes</a:t>
            </a:r>
            <a:r>
              <a:rPr lang="en-US" sz="1600" dirty="0" smtClean="0">
                <a:latin typeface="Bookman Old Style" pitchFamily="18" charset="0"/>
              </a:rPr>
              <a:t>" means and includes cash in the form of </a:t>
            </a:r>
            <a:r>
              <a:rPr lang="en-US" sz="1600" b="1" dirty="0" smtClean="0">
                <a:latin typeface="Bookman Old Style" pitchFamily="18" charset="0"/>
              </a:rPr>
              <a:t>coins</a:t>
            </a:r>
            <a:r>
              <a:rPr lang="en-US" sz="1600" dirty="0" smtClean="0">
                <a:latin typeface="Bookman Old Style" pitchFamily="18" charset="0"/>
              </a:rPr>
              <a:t> and </a:t>
            </a:r>
            <a:r>
              <a:rPr lang="en-US" sz="1600" b="1" dirty="0" smtClean="0">
                <a:latin typeface="Bookman Old Style" pitchFamily="18" charset="0"/>
              </a:rPr>
              <a:t>bank notes.</a:t>
            </a:r>
          </a:p>
          <a:p>
            <a:pPr algn="just">
              <a:buFont typeface="Wingdings" pitchFamily="2" charset="2"/>
              <a:buChar char="Ø"/>
            </a:pPr>
            <a:r>
              <a:rPr lang="en-US" sz="1600" dirty="0" smtClean="0">
                <a:latin typeface="Bookman Old Style" pitchFamily="18" charset="0"/>
              </a:rPr>
              <a:t>“</a:t>
            </a:r>
            <a:r>
              <a:rPr lang="en-US" sz="1600" b="1" dirty="0" smtClean="0">
                <a:solidFill>
                  <a:srgbClr val="FF0000"/>
                </a:solidFill>
                <a:latin typeface="Bookman Old Style" pitchFamily="18" charset="0"/>
              </a:rPr>
              <a:t>Foreign Currency</a:t>
            </a:r>
            <a:r>
              <a:rPr lang="en-US" sz="1600" dirty="0" smtClean="0">
                <a:latin typeface="Bookman Old Style" pitchFamily="18" charset="0"/>
              </a:rPr>
              <a:t>" means any currency other than Indian currency.</a:t>
            </a:r>
            <a:endParaRPr lang="en-IN" sz="1600" dirty="0" smtClean="0">
              <a:latin typeface="Bookman Old Style" pitchFamily="18" charset="0"/>
            </a:endParaRPr>
          </a:p>
          <a:p>
            <a:pPr algn="just">
              <a:buFont typeface="Wingdings" pitchFamily="2" charset="2"/>
              <a:buChar char="Ø"/>
            </a:pPr>
            <a:r>
              <a:rPr lang="en-US" sz="1600" dirty="0" smtClean="0">
                <a:latin typeface="Bookman Old Style" pitchFamily="18" charset="0"/>
              </a:rPr>
              <a:t>“</a:t>
            </a:r>
            <a:r>
              <a:rPr lang="en-US" sz="1600" b="1" dirty="0" smtClean="0">
                <a:solidFill>
                  <a:srgbClr val="FF0000"/>
                </a:solidFill>
                <a:latin typeface="Bookman Old Style" pitchFamily="18" charset="0"/>
              </a:rPr>
              <a:t>Foreign Exchange</a:t>
            </a:r>
            <a:r>
              <a:rPr lang="en-US" sz="1600" dirty="0" smtClean="0">
                <a:latin typeface="Bookman Old Style" pitchFamily="18" charset="0"/>
              </a:rPr>
              <a:t>" means foreign currency and includes,- </a:t>
            </a:r>
            <a:endParaRPr lang="en-IN" sz="1600" dirty="0" smtClean="0">
              <a:latin typeface="Bookman Old Style" pitchFamily="18" charset="0"/>
            </a:endParaRPr>
          </a:p>
          <a:p>
            <a:pPr marL="539750" indent="-269875" algn="just">
              <a:buFont typeface="Wingdings" pitchFamily="2" charset="2"/>
              <a:buChar char="v"/>
            </a:pPr>
            <a:r>
              <a:rPr lang="en-US" sz="1600" b="1" dirty="0" smtClean="0">
                <a:latin typeface="Bookman Old Style" pitchFamily="18" charset="0"/>
              </a:rPr>
              <a:t>deposits</a:t>
            </a:r>
            <a:r>
              <a:rPr lang="en-US" sz="1600" dirty="0" smtClean="0">
                <a:latin typeface="Bookman Old Style" pitchFamily="18" charset="0"/>
              </a:rPr>
              <a:t>, credits and balances payable in any foreign currency, </a:t>
            </a:r>
            <a:endParaRPr lang="en-IN" sz="1600" dirty="0" smtClean="0">
              <a:latin typeface="Bookman Old Style" pitchFamily="18" charset="0"/>
            </a:endParaRPr>
          </a:p>
          <a:p>
            <a:pPr marL="539750" indent="-269875" algn="just">
              <a:buFont typeface="Wingdings" pitchFamily="2" charset="2"/>
              <a:buChar char="v"/>
            </a:pPr>
            <a:r>
              <a:rPr lang="en-US" sz="1600" b="1" dirty="0" smtClean="0">
                <a:latin typeface="Bookman Old Style" pitchFamily="18" charset="0"/>
              </a:rPr>
              <a:t>drafts</a:t>
            </a:r>
            <a:r>
              <a:rPr lang="en-US" sz="1600" dirty="0" smtClean="0">
                <a:latin typeface="Bookman Old Style" pitchFamily="18" charset="0"/>
              </a:rPr>
              <a:t>, travelers </a:t>
            </a:r>
            <a:r>
              <a:rPr lang="en-US" sz="1600" dirty="0" err="1" smtClean="0">
                <a:latin typeface="Bookman Old Style" pitchFamily="18" charset="0"/>
              </a:rPr>
              <a:t>cheques</a:t>
            </a:r>
            <a:r>
              <a:rPr lang="en-US" sz="1600" dirty="0" smtClean="0">
                <a:latin typeface="Bookman Old Style" pitchFamily="18" charset="0"/>
              </a:rPr>
              <a:t>, letters of credit or bills of exchange, expressed or drawn in Indian currency but payable in any foreign currency, </a:t>
            </a:r>
            <a:endParaRPr lang="en-IN" sz="1600" dirty="0" smtClean="0">
              <a:latin typeface="Bookman Old Style" pitchFamily="18" charset="0"/>
            </a:endParaRPr>
          </a:p>
          <a:p>
            <a:pPr marL="539750" indent="-269875" algn="just">
              <a:buFont typeface="Wingdings" pitchFamily="2" charset="2"/>
              <a:buChar char="v"/>
            </a:pPr>
            <a:r>
              <a:rPr lang="en-US" sz="1600" dirty="0" smtClean="0">
                <a:latin typeface="Bookman Old Style" pitchFamily="18" charset="0"/>
              </a:rPr>
              <a:t>drafts, travelers </a:t>
            </a:r>
            <a:r>
              <a:rPr lang="en-US" sz="1600" dirty="0" err="1" smtClean="0">
                <a:latin typeface="Bookman Old Style" pitchFamily="18" charset="0"/>
              </a:rPr>
              <a:t>cheques</a:t>
            </a:r>
            <a:r>
              <a:rPr lang="en-US" sz="1600" dirty="0" smtClean="0">
                <a:latin typeface="Bookman Old Style" pitchFamily="18" charset="0"/>
              </a:rPr>
              <a:t>, letters of credit or bills of exchange drawn by banks, institutions or persons outside India, but payable in Indian currency</a:t>
            </a:r>
            <a:endParaRPr lang="en-IN" sz="1600" dirty="0" smtClean="0">
              <a:latin typeface="Bookman Old Style" pitchFamily="18" charset="0"/>
            </a:endParaRPr>
          </a:p>
          <a:p>
            <a:pPr algn="just">
              <a:buFont typeface="Wingdings" pitchFamily="2" charset="2"/>
              <a:buChar char="Ø"/>
            </a:pPr>
            <a:r>
              <a:rPr lang="en-US" sz="1600" dirty="0" smtClean="0">
                <a:latin typeface="Bookman Old Style" pitchFamily="18" charset="0"/>
              </a:rPr>
              <a:t>“</a:t>
            </a:r>
            <a:r>
              <a:rPr lang="en-US" sz="1600" b="1" dirty="0" smtClean="0">
                <a:solidFill>
                  <a:srgbClr val="FF0000"/>
                </a:solidFill>
                <a:latin typeface="Bookman Old Style" pitchFamily="18" charset="0"/>
              </a:rPr>
              <a:t>Foreign Security</a:t>
            </a:r>
            <a:r>
              <a:rPr lang="en-US" sz="1600" dirty="0" smtClean="0">
                <a:latin typeface="Bookman Old Style" pitchFamily="18" charset="0"/>
              </a:rPr>
              <a:t>" means any security, in the form of </a:t>
            </a:r>
            <a:r>
              <a:rPr lang="en-US" sz="1600" b="1" dirty="0" smtClean="0">
                <a:latin typeface="Bookman Old Style" pitchFamily="18" charset="0"/>
              </a:rPr>
              <a:t>shares, stocks, bonds, debentures </a:t>
            </a:r>
            <a:r>
              <a:rPr lang="en-US" sz="1600" dirty="0" smtClean="0">
                <a:latin typeface="Bookman Old Style" pitchFamily="18" charset="0"/>
              </a:rPr>
              <a:t>or any other instrument denominated or expressed in foreign currency and includes securities expressed in foreign currency, but where redemption or any form of return such as interest or dividends is payable in Indian currency</a:t>
            </a:r>
            <a:endParaRPr lang="en-IN" sz="1600" dirty="0" smtClean="0">
              <a:latin typeface="Bookman Old Style" pitchFamily="18" charset="0"/>
            </a:endParaRPr>
          </a:p>
          <a:p>
            <a:pPr algn="just">
              <a:buNone/>
            </a:pPr>
            <a:endParaRPr lang="en-IN" sz="1800" dirty="0">
              <a:latin typeface="Bookman Old Styl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457200"/>
          </a:xfrm>
        </p:spPr>
        <p:txBody>
          <a:bodyPr>
            <a:normAutofit fontScale="90000"/>
          </a:bodyPr>
          <a:lstStyle/>
          <a:p>
            <a:pPr algn="ctr"/>
            <a:r>
              <a:rPr lang="en-IN" sz="5400" b="1" dirty="0" smtClean="0">
                <a:solidFill>
                  <a:srgbClr val="FF0000"/>
                </a:solidFill>
                <a:latin typeface="Bookman Old Style" pitchFamily="18" charset="0"/>
              </a:rPr>
              <a:t>Definitions..2/3</a:t>
            </a:r>
            <a:endParaRPr lang="en-IN" dirty="0"/>
          </a:p>
        </p:txBody>
      </p:sp>
      <p:sp>
        <p:nvSpPr>
          <p:cNvPr id="3" name="Content Placeholder 2"/>
          <p:cNvSpPr>
            <a:spLocks noGrp="1"/>
          </p:cNvSpPr>
          <p:nvPr>
            <p:ph idx="1"/>
          </p:nvPr>
        </p:nvSpPr>
        <p:spPr>
          <a:xfrm>
            <a:off x="457200" y="762000"/>
            <a:ext cx="8229600" cy="6096000"/>
          </a:xfrm>
        </p:spPr>
        <p:txBody>
          <a:bodyPr>
            <a:noAutofit/>
          </a:bodyPr>
          <a:lstStyle/>
          <a:p>
            <a:r>
              <a:rPr lang="en-US" sz="2800" dirty="0" smtClean="0">
                <a:latin typeface="Bookman Old Style" pitchFamily="18" charset="0"/>
              </a:rPr>
              <a:t> </a:t>
            </a:r>
            <a:r>
              <a:rPr lang="en-US" sz="2000" dirty="0" smtClean="0">
                <a:latin typeface="Bookman Old Style" pitchFamily="18" charset="0"/>
              </a:rPr>
              <a:t>“</a:t>
            </a:r>
            <a:r>
              <a:rPr lang="en-US" sz="2000" b="1" dirty="0" smtClean="0">
                <a:solidFill>
                  <a:srgbClr val="FF0000"/>
                </a:solidFill>
                <a:latin typeface="Bookman Old Style" pitchFamily="18" charset="0"/>
              </a:rPr>
              <a:t>Person</a:t>
            </a:r>
            <a:r>
              <a:rPr lang="en-US" sz="2000" dirty="0" smtClean="0">
                <a:latin typeface="Bookman Old Style" pitchFamily="18" charset="0"/>
              </a:rPr>
              <a:t>" includes- </a:t>
            </a:r>
            <a:endParaRPr lang="en-IN" sz="2000" dirty="0" smtClean="0">
              <a:latin typeface="Bookman Old Style" pitchFamily="18" charset="0"/>
            </a:endParaRPr>
          </a:p>
          <a:p>
            <a:pPr>
              <a:buFont typeface="Wingdings" pitchFamily="2" charset="2"/>
              <a:buChar char="v"/>
            </a:pPr>
            <a:r>
              <a:rPr lang="en-US" sz="2000" dirty="0" smtClean="0">
                <a:latin typeface="Bookman Old Style" pitchFamily="18" charset="0"/>
              </a:rPr>
              <a:t> individual, </a:t>
            </a:r>
            <a:endParaRPr lang="en-IN" sz="2000" dirty="0" smtClean="0">
              <a:latin typeface="Bookman Old Style" pitchFamily="18" charset="0"/>
            </a:endParaRPr>
          </a:p>
          <a:p>
            <a:pPr>
              <a:buFont typeface="Wingdings" pitchFamily="2" charset="2"/>
              <a:buChar char="v"/>
            </a:pPr>
            <a:r>
              <a:rPr lang="en-US" sz="2000" dirty="0" smtClean="0">
                <a:latin typeface="Bookman Old Style" pitchFamily="18" charset="0"/>
              </a:rPr>
              <a:t> a Hindu undivided family, </a:t>
            </a:r>
            <a:endParaRPr lang="en-IN" sz="2000" dirty="0" smtClean="0">
              <a:latin typeface="Bookman Old Style" pitchFamily="18" charset="0"/>
            </a:endParaRPr>
          </a:p>
          <a:p>
            <a:pPr>
              <a:buFont typeface="Wingdings" pitchFamily="2" charset="2"/>
              <a:buChar char="v"/>
            </a:pPr>
            <a:r>
              <a:rPr lang="en-US" sz="2000" dirty="0" smtClean="0">
                <a:latin typeface="Bookman Old Style" pitchFamily="18" charset="0"/>
              </a:rPr>
              <a:t> a company, </a:t>
            </a:r>
            <a:endParaRPr lang="en-IN" sz="2000" dirty="0" smtClean="0">
              <a:latin typeface="Bookman Old Style" pitchFamily="18" charset="0"/>
            </a:endParaRPr>
          </a:p>
          <a:p>
            <a:pPr>
              <a:buFont typeface="Wingdings" pitchFamily="2" charset="2"/>
              <a:buChar char="v"/>
            </a:pPr>
            <a:r>
              <a:rPr lang="en-US" sz="2000" dirty="0" smtClean="0">
                <a:latin typeface="Bookman Old Style" pitchFamily="18" charset="0"/>
              </a:rPr>
              <a:t> a firm, </a:t>
            </a:r>
            <a:endParaRPr lang="en-IN" sz="2000" dirty="0" smtClean="0">
              <a:latin typeface="Bookman Old Style" pitchFamily="18" charset="0"/>
            </a:endParaRPr>
          </a:p>
          <a:p>
            <a:pPr marL="449263" indent="-449263">
              <a:buFont typeface="Wingdings" pitchFamily="2" charset="2"/>
              <a:buChar char="v"/>
            </a:pPr>
            <a:r>
              <a:rPr lang="en-US" sz="2000" dirty="0" smtClean="0">
                <a:latin typeface="Bookman Old Style" pitchFamily="18" charset="0"/>
              </a:rPr>
              <a:t>an association of persons or a body of  individuals, whether incorporated or not, </a:t>
            </a:r>
            <a:endParaRPr lang="en-IN" sz="2000" dirty="0" smtClean="0">
              <a:latin typeface="Bookman Old Style" pitchFamily="18" charset="0"/>
            </a:endParaRPr>
          </a:p>
          <a:p>
            <a:pPr marL="449263" indent="-449263">
              <a:buFont typeface="Wingdings" pitchFamily="2" charset="2"/>
              <a:buChar char="v"/>
            </a:pPr>
            <a:r>
              <a:rPr lang="en-US" sz="2000" dirty="0" smtClean="0">
                <a:latin typeface="Bookman Old Style" pitchFamily="18" charset="0"/>
              </a:rPr>
              <a:t>every artificial juridical person, not falling within any of the preceding sub-clauses, and </a:t>
            </a:r>
            <a:endParaRPr lang="en-IN" sz="2000" dirty="0" smtClean="0">
              <a:latin typeface="Bookman Old Style" pitchFamily="18" charset="0"/>
            </a:endParaRPr>
          </a:p>
          <a:p>
            <a:pPr>
              <a:buFont typeface="Wingdings" pitchFamily="2" charset="2"/>
              <a:buChar char="v"/>
            </a:pPr>
            <a:r>
              <a:rPr lang="en-US" sz="2000" dirty="0" smtClean="0">
                <a:latin typeface="Bookman Old Style" pitchFamily="18" charset="0"/>
              </a:rPr>
              <a:t> any agency, office or branch owned or controlled by such person.</a:t>
            </a:r>
            <a:endParaRPr lang="en-IN" sz="2000" dirty="0" smtClean="0">
              <a:latin typeface="Bookman Old Style" pitchFamily="18" charset="0"/>
            </a:endParaRPr>
          </a:p>
          <a:p>
            <a:pPr>
              <a:buNone/>
            </a:pPr>
            <a:endParaRPr lang="en-IN" sz="2800" dirty="0" smtClean="0">
              <a:latin typeface="Bookman Old Style" pitchFamily="18" charset="0"/>
            </a:endParaRPr>
          </a:p>
          <a:p>
            <a:pPr>
              <a:buNone/>
            </a:pPr>
            <a:endParaRPr lang="en-IN" sz="28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1752600"/>
          </a:xfrm>
        </p:spPr>
        <p:txBody>
          <a:bodyPr>
            <a:normAutofit fontScale="90000"/>
          </a:bodyPr>
          <a:lstStyle/>
          <a:p>
            <a:pPr algn="ct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r>
            <a:br>
              <a:rPr lang="en-US" sz="2700" dirty="0" smtClean="0">
                <a:latin typeface="Bookman Old Style" pitchFamily="18" charset="0"/>
              </a:rPr>
            </a:br>
            <a:r>
              <a:rPr lang="en-US" sz="2700" dirty="0" smtClean="0">
                <a:latin typeface="Bookman Old Style" pitchFamily="18" charset="0"/>
              </a:rPr>
              <a:t/>
            </a:r>
            <a:br>
              <a:rPr lang="en-US" sz="2700" dirty="0" smtClean="0">
                <a:latin typeface="Bookman Old Style" pitchFamily="18" charset="0"/>
              </a:rPr>
            </a:br>
            <a:r>
              <a:rPr lang="en-US" sz="2200" dirty="0" smtClean="0">
                <a:latin typeface="Bookman Old Style" pitchFamily="18" charset="0"/>
              </a:rPr>
              <a:t>Abstract from Lecture delivered by </a:t>
            </a:r>
            <a:br>
              <a:rPr lang="en-US" sz="2200" dirty="0" smtClean="0">
                <a:latin typeface="Bookman Old Style" pitchFamily="18" charset="0"/>
              </a:rPr>
            </a:br>
            <a:r>
              <a:rPr lang="en-US" sz="2200" dirty="0" smtClean="0">
                <a:latin typeface="Bookman Old Style" pitchFamily="18" charset="0"/>
              </a:rPr>
              <a:t>Mr. Justice S H Kapadia, Hon’ble Chief Justice of India </a:t>
            </a:r>
            <a:br>
              <a:rPr lang="en-US" sz="2200" dirty="0" smtClean="0">
                <a:latin typeface="Bookman Old Style" pitchFamily="18" charset="0"/>
              </a:rPr>
            </a:br>
            <a:r>
              <a:rPr lang="en-US" sz="2200" dirty="0" smtClean="0">
                <a:latin typeface="Bookman Old Style" pitchFamily="18" charset="0"/>
              </a:rPr>
              <a:t>on 20</a:t>
            </a:r>
            <a:r>
              <a:rPr lang="en-US" sz="2200" baseline="30000" dirty="0" smtClean="0">
                <a:latin typeface="Bookman Old Style" pitchFamily="18" charset="0"/>
              </a:rPr>
              <a:t>th</a:t>
            </a:r>
            <a:r>
              <a:rPr lang="en-US" sz="2200" dirty="0" smtClean="0">
                <a:latin typeface="Bookman Old Style" pitchFamily="18" charset="0"/>
              </a:rPr>
              <a:t> February 2010 at ITAT Conference</a:t>
            </a:r>
            <a:r>
              <a:rPr lang="en-US" sz="5400" dirty="0" smtClean="0"/>
              <a:t/>
            </a:r>
            <a:br>
              <a:rPr lang="en-US" sz="5400" dirty="0" smtClean="0"/>
            </a:br>
            <a:endParaRPr lang="en-US" dirty="0"/>
          </a:p>
        </p:txBody>
      </p:sp>
      <p:sp>
        <p:nvSpPr>
          <p:cNvPr id="3" name="Content Placeholder 2"/>
          <p:cNvSpPr>
            <a:spLocks noGrp="1"/>
          </p:cNvSpPr>
          <p:nvPr>
            <p:ph idx="1"/>
          </p:nvPr>
        </p:nvSpPr>
        <p:spPr>
          <a:xfrm>
            <a:off x="304800" y="1524000"/>
            <a:ext cx="8382000" cy="4800600"/>
          </a:xfrm>
        </p:spPr>
        <p:txBody>
          <a:bodyPr>
            <a:normAutofit fontScale="92500" lnSpcReduction="10000"/>
          </a:bodyPr>
          <a:lstStyle/>
          <a:p>
            <a:r>
              <a:rPr lang="en-US" sz="2000" dirty="0" smtClean="0"/>
              <a:t>Start:</a:t>
            </a:r>
          </a:p>
          <a:p>
            <a:pPr>
              <a:buNone/>
            </a:pPr>
            <a:r>
              <a:rPr lang="en-US" sz="2000" dirty="0" smtClean="0"/>
              <a:t>	</a:t>
            </a:r>
            <a:r>
              <a:rPr lang="en-US" sz="2000" i="1" dirty="0" smtClean="0"/>
              <a:t>“But friends, let me tell you about whatever I have learnt; in fact I became a judge precisely because I was very keen to have a learning process. I always realized that this is a position where if a judge sits with an open mind and with clarity of thought, he will understand and he will learn in the process and </a:t>
            </a:r>
            <a:r>
              <a:rPr lang="en-US" sz="2000" b="1" i="1" dirty="0" smtClean="0">
                <a:solidFill>
                  <a:srgbClr val="FF0000"/>
                </a:solidFill>
              </a:rPr>
              <a:t>I can tell you from experience that each day, in whatever jurisdiction you sit, it’s a learning process</a:t>
            </a:r>
            <a:r>
              <a:rPr lang="en-US" sz="2000" i="1" dirty="0" smtClean="0"/>
              <a:t> and there I may say that be judges or members of the Tribunal, we are all enjoying a reflected glory of the advocates who have contributed to a large extent in the development of tax law.”</a:t>
            </a:r>
          </a:p>
          <a:p>
            <a:endParaRPr lang="en-US" sz="2000" dirty="0" smtClean="0"/>
          </a:p>
          <a:p>
            <a:pPr>
              <a:buNone/>
            </a:pPr>
            <a:r>
              <a:rPr lang="en-US" sz="2000" dirty="0" smtClean="0"/>
              <a:t>	End:</a:t>
            </a:r>
          </a:p>
          <a:p>
            <a:pPr>
              <a:buNone/>
            </a:pPr>
            <a:r>
              <a:rPr lang="en-US" sz="2000" dirty="0" smtClean="0"/>
              <a:t>	</a:t>
            </a:r>
            <a:r>
              <a:rPr lang="en-US" sz="2000" i="1" dirty="0" smtClean="0"/>
              <a:t>“I always believe that </a:t>
            </a:r>
            <a:r>
              <a:rPr lang="en-US" sz="2000" b="1" i="1" dirty="0" smtClean="0">
                <a:solidFill>
                  <a:srgbClr val="FF0000"/>
                </a:solidFill>
              </a:rPr>
              <a:t>instead of going into theories and principles, etc.</a:t>
            </a:r>
            <a:r>
              <a:rPr lang="en-US" sz="2000" i="1" dirty="0" smtClean="0"/>
              <a:t>, it is better that we </a:t>
            </a:r>
            <a:r>
              <a:rPr lang="en-US" sz="2000" b="1" i="1" dirty="0" smtClean="0">
                <a:solidFill>
                  <a:srgbClr val="FF0000"/>
                </a:solidFill>
              </a:rPr>
              <a:t>share experience in such workshops and seminars</a:t>
            </a:r>
            <a:r>
              <a:rPr lang="en-US" sz="2000" i="1" dirty="0" smtClean="0"/>
              <a:t>. And last thing I would like to say is, please do not put an end to the efforts here. It is  a continuing process.”</a:t>
            </a:r>
          </a:p>
          <a:p>
            <a:pPr>
              <a:buNone/>
            </a:pPr>
            <a:endParaRPr lang="en-US" sz="16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pPr algn="ctr"/>
            <a:r>
              <a:rPr lang="en-IN" sz="3600" b="1" dirty="0" smtClean="0">
                <a:solidFill>
                  <a:srgbClr val="FF0000"/>
                </a:solidFill>
                <a:latin typeface="Bookman Old Style" pitchFamily="18" charset="0"/>
              </a:rPr>
              <a:t>Definitions..3/3</a:t>
            </a:r>
            <a:endParaRPr lang="en-US" sz="3600" b="1" dirty="0">
              <a:solidFill>
                <a:srgbClr val="FF0000"/>
              </a:solidFill>
            </a:endParaRPr>
          </a:p>
        </p:txBody>
      </p:sp>
      <p:sp>
        <p:nvSpPr>
          <p:cNvPr id="3" name="Content Placeholder 2"/>
          <p:cNvSpPr>
            <a:spLocks noGrp="1"/>
          </p:cNvSpPr>
          <p:nvPr>
            <p:ph idx="1"/>
          </p:nvPr>
        </p:nvSpPr>
        <p:spPr>
          <a:xfrm>
            <a:off x="457200" y="609600"/>
            <a:ext cx="8229600" cy="6019800"/>
          </a:xfrm>
        </p:spPr>
        <p:txBody>
          <a:bodyPr>
            <a:normAutofit fontScale="70000" lnSpcReduction="20000"/>
          </a:bodyPr>
          <a:lstStyle/>
          <a:p>
            <a:pPr algn="just"/>
            <a:r>
              <a:rPr lang="en-US" dirty="0" smtClean="0">
                <a:latin typeface="Bookman Old Style" pitchFamily="18" charset="0"/>
              </a:rPr>
              <a:t>“</a:t>
            </a:r>
            <a:r>
              <a:rPr lang="en-US" b="1" dirty="0" smtClean="0">
                <a:solidFill>
                  <a:srgbClr val="FF0000"/>
                </a:solidFill>
                <a:latin typeface="Bookman Old Style" pitchFamily="18" charset="0"/>
              </a:rPr>
              <a:t>Security</a:t>
            </a:r>
            <a:r>
              <a:rPr lang="en-US" dirty="0" smtClean="0">
                <a:latin typeface="Bookman Old Style" pitchFamily="18" charset="0"/>
              </a:rPr>
              <a:t>" means </a:t>
            </a:r>
            <a:r>
              <a:rPr lang="en-US" b="1" dirty="0" smtClean="0">
                <a:latin typeface="Bookman Old Style" pitchFamily="18" charset="0"/>
              </a:rPr>
              <a:t>shares, stocks, bonds and debentures, Government securities </a:t>
            </a:r>
            <a:r>
              <a:rPr lang="en-US" dirty="0" smtClean="0">
                <a:latin typeface="Bookman Old Style" pitchFamily="18" charset="0"/>
              </a:rPr>
              <a:t>as defined in the Public Debt Act, 1944 (18 of 1944), </a:t>
            </a:r>
            <a:r>
              <a:rPr lang="en-US" b="1" dirty="0" smtClean="0">
                <a:latin typeface="Bookman Old Style" pitchFamily="18" charset="0"/>
              </a:rPr>
              <a:t>savings certificates </a:t>
            </a:r>
            <a:r>
              <a:rPr lang="en-US" dirty="0" smtClean="0">
                <a:latin typeface="Bookman Old Style" pitchFamily="18" charset="0"/>
              </a:rPr>
              <a:t>to which the Government Savings Certificates Act, 1959 (46 of 1959) applies, </a:t>
            </a:r>
            <a:r>
              <a:rPr lang="en-US" b="1" dirty="0" smtClean="0">
                <a:latin typeface="Bookman Old Style" pitchFamily="18" charset="0"/>
              </a:rPr>
              <a:t>deposit receipts </a:t>
            </a:r>
            <a:r>
              <a:rPr lang="en-US" dirty="0" smtClean="0">
                <a:latin typeface="Bookman Old Style" pitchFamily="18" charset="0"/>
              </a:rPr>
              <a:t>in respect of deposits of securities and units </a:t>
            </a:r>
            <a:r>
              <a:rPr lang="en-US" b="1" dirty="0" smtClean="0">
                <a:latin typeface="Bookman Old Style" pitchFamily="18" charset="0"/>
              </a:rPr>
              <a:t>of the Unit Trust of India </a:t>
            </a:r>
            <a:r>
              <a:rPr lang="en-US" dirty="0" smtClean="0">
                <a:latin typeface="Bookman Old Style" pitchFamily="18" charset="0"/>
              </a:rPr>
              <a:t>established under sub-section (1) of section 3 of the Unit Trust of India Act, 1963 (52 of 1963) or </a:t>
            </a:r>
            <a:r>
              <a:rPr lang="en-US" b="1" dirty="0" smtClean="0">
                <a:latin typeface="Bookman Old Style" pitchFamily="18" charset="0"/>
              </a:rPr>
              <a:t>of any mutual fund </a:t>
            </a:r>
            <a:r>
              <a:rPr lang="en-US" dirty="0" smtClean="0">
                <a:latin typeface="Bookman Old Style" pitchFamily="18" charset="0"/>
              </a:rPr>
              <a:t>and includes certificates of title to securities, but does not include bills of exchange or promissory notes other than Government promissory notes or any other instruments which may be notified by the Reserve Bank as security for the purposes of this Act</a:t>
            </a:r>
          </a:p>
          <a:p>
            <a:pPr algn="just">
              <a:buNone/>
            </a:pPr>
            <a:endParaRPr lang="en-IN" dirty="0" smtClean="0">
              <a:latin typeface="Bookman Old Style" pitchFamily="18" charset="0"/>
            </a:endParaRPr>
          </a:p>
          <a:p>
            <a:pPr algn="just"/>
            <a:r>
              <a:rPr lang="en-US" dirty="0" smtClean="0">
                <a:latin typeface="Bookman Old Style" pitchFamily="18" charset="0"/>
              </a:rPr>
              <a:t>“</a:t>
            </a:r>
            <a:r>
              <a:rPr lang="en-US" b="1" dirty="0" smtClean="0">
                <a:solidFill>
                  <a:srgbClr val="FF0000"/>
                </a:solidFill>
                <a:latin typeface="Bookman Old Style" pitchFamily="18" charset="0"/>
              </a:rPr>
              <a:t>Service</a:t>
            </a:r>
            <a:r>
              <a:rPr lang="en-US" dirty="0" smtClean="0">
                <a:latin typeface="Bookman Old Style" pitchFamily="18" charset="0"/>
              </a:rPr>
              <a:t>" means </a:t>
            </a:r>
            <a:r>
              <a:rPr lang="en-US" b="1" dirty="0" smtClean="0">
                <a:latin typeface="Bookman Old Style" pitchFamily="18" charset="0"/>
              </a:rPr>
              <a:t>service of any description </a:t>
            </a:r>
            <a:r>
              <a:rPr lang="en-US" dirty="0" smtClean="0">
                <a:latin typeface="Bookman Old Style" pitchFamily="18" charset="0"/>
              </a:rPr>
              <a:t>which is made available to potential users and includes the provision of facilities in connection with banking, financing, insurance, medical assistance, legal assistance, chit fund, real estate, transport, processing, supply of electrical or other energy, boarding or lodging or both, entertainment, amusement or the purveying of news or other information, but does not include the rendering of any service free of charge or under a contract of personal service</a:t>
            </a:r>
          </a:p>
          <a:p>
            <a:pPr algn="just">
              <a:buNone/>
            </a:pPr>
            <a:endParaRPr lang="en-US" b="1" dirty="0" smtClean="0">
              <a:solidFill>
                <a:srgbClr val="FF0000"/>
              </a:solidFill>
              <a:latin typeface="Bookman Old Style" pitchFamily="18" charset="0"/>
            </a:endParaRPr>
          </a:p>
          <a:p>
            <a:pPr algn="just"/>
            <a:r>
              <a:rPr lang="en-US" dirty="0" smtClean="0">
                <a:latin typeface="Bookman Old Style" pitchFamily="18" charset="0"/>
              </a:rPr>
              <a:t>“</a:t>
            </a:r>
            <a:r>
              <a:rPr lang="en-US" b="1" dirty="0" smtClean="0">
                <a:solidFill>
                  <a:srgbClr val="FF0000"/>
                </a:solidFill>
                <a:latin typeface="Bookman Old Style" pitchFamily="18" charset="0"/>
              </a:rPr>
              <a:t>Transfer</a:t>
            </a:r>
            <a:r>
              <a:rPr lang="en-US" dirty="0" smtClean="0">
                <a:latin typeface="Bookman Old Style" pitchFamily="18" charset="0"/>
              </a:rPr>
              <a:t>” includes sale, purchase, exchange, mortgage, </a:t>
            </a:r>
            <a:r>
              <a:rPr lang="en-US" b="1" dirty="0" smtClean="0">
                <a:latin typeface="Bookman Old Style" pitchFamily="18" charset="0"/>
              </a:rPr>
              <a:t>pledge, gift, loan</a:t>
            </a:r>
            <a:r>
              <a:rPr lang="en-US" dirty="0" smtClean="0">
                <a:latin typeface="Bookman Old Style" pitchFamily="18" charset="0"/>
              </a:rPr>
              <a:t> or any other form of transfer of right, title, possession or lien [Section 2(</a:t>
            </a:r>
            <a:r>
              <a:rPr lang="en-US" dirty="0" err="1" smtClean="0">
                <a:latin typeface="Bookman Old Style" pitchFamily="18" charset="0"/>
              </a:rPr>
              <a:t>ze</a:t>
            </a:r>
            <a:r>
              <a:rPr lang="en-US" dirty="0" smtClean="0">
                <a:latin typeface="Bookman Old Style" pitchFamily="18" charset="0"/>
              </a:rPr>
              <a:t>) of FEMA]. Thus, the definition is very wide. It covers not only transfers of ownership but also simple transfer of possession or even lien.</a:t>
            </a:r>
          </a:p>
          <a:p>
            <a:pPr algn="just">
              <a:buNone/>
            </a:pPr>
            <a:endParaRPr lang="en-US" dirty="0">
              <a:latin typeface="Bookman Old Styl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dirty="0" smtClean="0">
                <a:latin typeface="Bookman Old Style" pitchFamily="18" charset="0"/>
              </a:rPr>
              <a:t>General Principles</a:t>
            </a:r>
            <a:endParaRPr lang="en-US" dirty="0">
              <a:latin typeface="Bookman Old Style" pitchFamily="18" charset="0"/>
            </a:endParaRPr>
          </a:p>
        </p:txBody>
      </p:sp>
      <p:sp>
        <p:nvSpPr>
          <p:cNvPr id="4" name="Rounded Rectangle 3"/>
          <p:cNvSpPr/>
          <p:nvPr/>
        </p:nvSpPr>
        <p:spPr>
          <a:xfrm>
            <a:off x="3124200" y="1676400"/>
            <a:ext cx="33528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rPr>
              <a:t>Residential status </a:t>
            </a:r>
          </a:p>
          <a:p>
            <a:pPr algn="ctr"/>
            <a:r>
              <a:rPr lang="en-US" dirty="0" smtClean="0">
                <a:solidFill>
                  <a:schemeClr val="tx1"/>
                </a:solidFill>
                <a:latin typeface="Bookman Old Style" pitchFamily="18" charset="0"/>
              </a:rPr>
              <a:t>under Income-tax Act</a:t>
            </a:r>
            <a:endParaRPr lang="en-US" dirty="0">
              <a:solidFill>
                <a:schemeClr val="tx1"/>
              </a:solidFill>
              <a:latin typeface="Bookman Old Style" pitchFamily="18" charset="0"/>
            </a:endParaRPr>
          </a:p>
        </p:txBody>
      </p:sp>
      <p:sp>
        <p:nvSpPr>
          <p:cNvPr id="5" name="Rounded Rectangle 4"/>
          <p:cNvSpPr/>
          <p:nvPr/>
        </p:nvSpPr>
        <p:spPr>
          <a:xfrm>
            <a:off x="838200" y="2971800"/>
            <a:ext cx="33528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rPr>
              <a:t>Resident</a:t>
            </a:r>
            <a:endParaRPr lang="en-US" dirty="0">
              <a:solidFill>
                <a:schemeClr val="tx1"/>
              </a:solidFill>
              <a:latin typeface="Bookman Old Style" pitchFamily="18" charset="0"/>
            </a:endParaRPr>
          </a:p>
        </p:txBody>
      </p:sp>
      <p:sp>
        <p:nvSpPr>
          <p:cNvPr id="6" name="Rounded Rectangle 5"/>
          <p:cNvSpPr/>
          <p:nvPr/>
        </p:nvSpPr>
        <p:spPr>
          <a:xfrm>
            <a:off x="381000" y="4114800"/>
            <a:ext cx="25146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rPr>
              <a:t>Resident and Ordinarily Resident (ROR)</a:t>
            </a:r>
            <a:endParaRPr lang="en-US" dirty="0">
              <a:solidFill>
                <a:schemeClr val="tx1"/>
              </a:solidFill>
              <a:latin typeface="Bookman Old Style" pitchFamily="18" charset="0"/>
            </a:endParaRPr>
          </a:p>
        </p:txBody>
      </p:sp>
      <p:sp>
        <p:nvSpPr>
          <p:cNvPr id="7" name="Rounded Rectangle 6"/>
          <p:cNvSpPr/>
          <p:nvPr/>
        </p:nvSpPr>
        <p:spPr>
          <a:xfrm>
            <a:off x="3429000" y="4114800"/>
            <a:ext cx="25146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rPr>
              <a:t>Resident but Not Ordinarily Resident (NOR)</a:t>
            </a:r>
            <a:endParaRPr lang="en-US" dirty="0">
              <a:solidFill>
                <a:schemeClr val="tx1"/>
              </a:solidFill>
              <a:latin typeface="Bookman Old Style" pitchFamily="18" charset="0"/>
            </a:endParaRPr>
          </a:p>
        </p:txBody>
      </p:sp>
      <p:sp>
        <p:nvSpPr>
          <p:cNvPr id="8" name="Rounded Rectangle 7"/>
          <p:cNvSpPr/>
          <p:nvPr/>
        </p:nvSpPr>
        <p:spPr>
          <a:xfrm>
            <a:off x="6324600" y="4114800"/>
            <a:ext cx="22860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Bookman Old Style" pitchFamily="18" charset="0"/>
              </a:rPr>
              <a:t>Non Resident (NR)</a:t>
            </a:r>
            <a:endParaRPr lang="en-US" dirty="0">
              <a:solidFill>
                <a:schemeClr val="tx1"/>
              </a:solidFill>
              <a:latin typeface="Bookman Old Style" pitchFamily="18" charset="0"/>
            </a:endParaRPr>
          </a:p>
        </p:txBody>
      </p:sp>
      <p:sp>
        <p:nvSpPr>
          <p:cNvPr id="9" name="Rounded Rectangle 8"/>
          <p:cNvSpPr/>
          <p:nvPr/>
        </p:nvSpPr>
        <p:spPr>
          <a:xfrm>
            <a:off x="381000" y="5562600"/>
            <a:ext cx="8458200" cy="609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latin typeface="Bookman Old Style" pitchFamily="18" charset="0"/>
              </a:rPr>
              <a:t>Residency is determined by physical number of days stay in India</a:t>
            </a:r>
            <a:endParaRPr lang="en-US" b="1" dirty="0">
              <a:solidFill>
                <a:schemeClr val="tx1"/>
              </a:solidFill>
              <a:latin typeface="Bookman Old Style" pitchFamily="18" charset="0"/>
            </a:endParaRPr>
          </a:p>
        </p:txBody>
      </p:sp>
      <p:cxnSp>
        <p:nvCxnSpPr>
          <p:cNvPr id="15" name="Elbow Connector 14"/>
          <p:cNvCxnSpPr>
            <a:stCxn id="4" idx="2"/>
            <a:endCxn id="5" idx="0"/>
          </p:cNvCxnSpPr>
          <p:nvPr/>
        </p:nvCxnSpPr>
        <p:spPr>
          <a:xfrm rot="5400000">
            <a:off x="3314700" y="1485900"/>
            <a:ext cx="685800" cy="22860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16200000" flipH="1">
            <a:off x="5029200" y="2057400"/>
            <a:ext cx="1828800" cy="22860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rot="5400000">
            <a:off x="1562100" y="3162300"/>
            <a:ext cx="533400" cy="137160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Elbow Connector 55"/>
          <p:cNvCxnSpPr/>
          <p:nvPr/>
        </p:nvCxnSpPr>
        <p:spPr>
          <a:xfrm rot="16200000" flipH="1">
            <a:off x="3392424" y="2706624"/>
            <a:ext cx="530352" cy="2286000"/>
          </a:xfrm>
          <a:prstGeom prst="bentConnector3">
            <a:avLst>
              <a:gd name="adj1" fmla="val 48198"/>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a:spLocks noGrp="1"/>
          </p:cNvSpPr>
          <p:nvPr>
            <p:ph type="title"/>
          </p:nvPr>
        </p:nvSpPr>
        <p:spPr>
          <a:xfrm>
            <a:off x="457200" y="0"/>
            <a:ext cx="8229600" cy="838200"/>
          </a:xfrm>
        </p:spPr>
        <p:txBody>
          <a:bodyPr>
            <a:normAutofit/>
          </a:bodyPr>
          <a:lstStyle/>
          <a:p>
            <a:r>
              <a:rPr lang="en-US" sz="3200" dirty="0" smtClean="0">
                <a:solidFill>
                  <a:srgbClr val="FF0000"/>
                </a:solidFill>
                <a:latin typeface="Bookman Old Style" pitchFamily="18" charset="0"/>
              </a:rPr>
              <a:t>Residential Status……Cont’d</a:t>
            </a:r>
            <a:endParaRPr lang="en-US" sz="3200" dirty="0">
              <a:solidFill>
                <a:srgbClr val="FF0000"/>
              </a:solidFill>
              <a:latin typeface="Bookman Old Style" pitchFamily="18" charset="0"/>
            </a:endParaRPr>
          </a:p>
        </p:txBody>
      </p:sp>
      <p:sp>
        <p:nvSpPr>
          <p:cNvPr id="7" name="Rounded Rectangle 6"/>
          <p:cNvSpPr/>
          <p:nvPr/>
        </p:nvSpPr>
        <p:spPr>
          <a:xfrm>
            <a:off x="685800" y="1066800"/>
            <a:ext cx="7620000" cy="1371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Bookman Old Style" pitchFamily="18" charset="0"/>
              </a:rPr>
              <a:t>Basic conditions:</a:t>
            </a:r>
          </a:p>
          <a:p>
            <a:pPr marL="336550" indent="-336550"/>
            <a:r>
              <a:rPr lang="en-US" sz="1600" dirty="0" smtClean="0">
                <a:solidFill>
                  <a:schemeClr val="tx1"/>
                </a:solidFill>
                <a:latin typeface="Bookman Old Style" pitchFamily="18" charset="0"/>
              </a:rPr>
              <a:t>• 	182 days or more in a financial year</a:t>
            </a:r>
          </a:p>
          <a:p>
            <a:pPr marL="336550" indent="-336550"/>
            <a:r>
              <a:rPr lang="en-US" sz="1600" dirty="0" smtClean="0">
                <a:solidFill>
                  <a:schemeClr val="tx1"/>
                </a:solidFill>
                <a:latin typeface="Bookman Old Style" pitchFamily="18" charset="0"/>
              </a:rPr>
              <a:t>• 	60 days* or more in a financial year plus 365 days or more in four financial years preceding the relevant financial year</a:t>
            </a:r>
            <a:endParaRPr lang="en-US" sz="1600" dirty="0">
              <a:solidFill>
                <a:schemeClr val="tx1"/>
              </a:solidFill>
              <a:latin typeface="Bookman Old Style" pitchFamily="18" charset="0"/>
            </a:endParaRPr>
          </a:p>
        </p:txBody>
      </p:sp>
      <p:sp>
        <p:nvSpPr>
          <p:cNvPr id="8" name="Rounded Rectangle 7"/>
          <p:cNvSpPr/>
          <p:nvPr/>
        </p:nvSpPr>
        <p:spPr>
          <a:xfrm>
            <a:off x="914400" y="4038600"/>
            <a:ext cx="31242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Bookman Old Style" pitchFamily="18" charset="0"/>
              </a:rPr>
              <a:t>ROR / NOR</a:t>
            </a:r>
            <a:endParaRPr lang="en-US" sz="1600" dirty="0">
              <a:solidFill>
                <a:schemeClr val="tx1"/>
              </a:solidFill>
              <a:latin typeface="Bookman Old Style" pitchFamily="18" charset="0"/>
            </a:endParaRPr>
          </a:p>
        </p:txBody>
      </p:sp>
      <p:sp>
        <p:nvSpPr>
          <p:cNvPr id="9" name="Rounded Rectangle 8"/>
          <p:cNvSpPr/>
          <p:nvPr/>
        </p:nvSpPr>
        <p:spPr>
          <a:xfrm>
            <a:off x="457200" y="5257800"/>
            <a:ext cx="8153400" cy="1371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tx1"/>
                </a:solidFill>
                <a:latin typeface="Bookman Old Style" pitchFamily="18" charset="0"/>
              </a:rPr>
              <a:t>*60 days gets substituted for 182 days only in the year of departure for an Indian citizen proceeding abroad for the purpose of employment. In the year of arrival to India for resuming employment, the threshold limit is 60 days</a:t>
            </a:r>
            <a:endParaRPr lang="en-US" b="1" dirty="0">
              <a:solidFill>
                <a:schemeClr val="tx1"/>
              </a:solidFill>
              <a:latin typeface="Bookman Old Style" pitchFamily="18" charset="0"/>
            </a:endParaRPr>
          </a:p>
        </p:txBody>
      </p:sp>
      <p:sp>
        <p:nvSpPr>
          <p:cNvPr id="10" name="Rounded Rectangle 9"/>
          <p:cNvSpPr/>
          <p:nvPr/>
        </p:nvSpPr>
        <p:spPr>
          <a:xfrm>
            <a:off x="4724400" y="4038600"/>
            <a:ext cx="31242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Bookman Old Style" pitchFamily="18" charset="0"/>
              </a:rPr>
              <a:t>NR</a:t>
            </a:r>
            <a:endParaRPr lang="en-US" sz="1600" dirty="0">
              <a:solidFill>
                <a:schemeClr val="tx1"/>
              </a:solidFill>
              <a:latin typeface="Bookman Old Style" pitchFamily="18" charset="0"/>
            </a:endParaRPr>
          </a:p>
        </p:txBody>
      </p:sp>
      <p:sp>
        <p:nvSpPr>
          <p:cNvPr id="12" name="Down Arrow 11"/>
          <p:cNvSpPr/>
          <p:nvPr/>
        </p:nvSpPr>
        <p:spPr>
          <a:xfrm>
            <a:off x="1143000" y="2438400"/>
            <a:ext cx="2362200" cy="1447800"/>
          </a:xfrm>
          <a:prstGeom prst="downArrow">
            <a:avLst>
              <a:gd name="adj1" fmla="val 50000"/>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Bookman Old Style" pitchFamily="18" charset="0"/>
              </a:rPr>
              <a:t>Any one of the two conditions satisfied</a:t>
            </a:r>
            <a:endParaRPr lang="en-US" sz="1400" dirty="0">
              <a:solidFill>
                <a:schemeClr val="tx1"/>
              </a:solidFill>
              <a:latin typeface="Bookman Old Style" pitchFamily="18" charset="0"/>
            </a:endParaRPr>
          </a:p>
        </p:txBody>
      </p:sp>
      <p:sp>
        <p:nvSpPr>
          <p:cNvPr id="13" name="Down Arrow 12"/>
          <p:cNvSpPr/>
          <p:nvPr/>
        </p:nvSpPr>
        <p:spPr>
          <a:xfrm>
            <a:off x="5257800" y="2438400"/>
            <a:ext cx="2362200" cy="1447800"/>
          </a:xfrm>
          <a:prstGeom prst="downArrow">
            <a:avLst>
              <a:gd name="adj1" fmla="val 50000"/>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dirty="0" smtClean="0">
                <a:solidFill>
                  <a:schemeClr val="tx1"/>
                </a:solidFill>
                <a:latin typeface="Bookman Old Style" pitchFamily="18" charset="0"/>
              </a:rPr>
              <a:t>None of the conditions satisfied</a:t>
            </a:r>
            <a:endParaRPr lang="en-US" sz="1400" dirty="0">
              <a:solidFill>
                <a:schemeClr val="tx1"/>
              </a:solidFill>
              <a:latin typeface="Bookman Old Styl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p:cNvSpPr>
            <a:spLocks noGrp="1"/>
          </p:cNvSpPr>
          <p:nvPr>
            <p:ph type="title"/>
          </p:nvPr>
        </p:nvSpPr>
        <p:spPr>
          <a:xfrm>
            <a:off x="457200" y="0"/>
            <a:ext cx="8229600" cy="838200"/>
          </a:xfrm>
        </p:spPr>
        <p:txBody>
          <a:bodyPr>
            <a:normAutofit/>
          </a:bodyPr>
          <a:lstStyle/>
          <a:p>
            <a:r>
              <a:rPr lang="en-US" sz="3200" dirty="0" smtClean="0">
                <a:solidFill>
                  <a:srgbClr val="FF0000"/>
                </a:solidFill>
                <a:latin typeface="Bookman Old Style" pitchFamily="18" charset="0"/>
              </a:rPr>
              <a:t>Residential Status……Cont’d</a:t>
            </a:r>
            <a:endParaRPr lang="en-US" sz="3200" dirty="0">
              <a:solidFill>
                <a:srgbClr val="FF0000"/>
              </a:solidFill>
              <a:latin typeface="Bookman Old Style" pitchFamily="18" charset="0"/>
            </a:endParaRPr>
          </a:p>
        </p:txBody>
      </p:sp>
      <p:sp>
        <p:nvSpPr>
          <p:cNvPr id="7" name="Rounded Rectangle 6"/>
          <p:cNvSpPr/>
          <p:nvPr/>
        </p:nvSpPr>
        <p:spPr>
          <a:xfrm>
            <a:off x="685800" y="1066800"/>
            <a:ext cx="7620000" cy="1371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Bookman Old Style" pitchFamily="18" charset="0"/>
              </a:rPr>
              <a:t>Additional conditions:</a:t>
            </a:r>
          </a:p>
          <a:p>
            <a:pPr marL="288925" indent="-288925" algn="just"/>
            <a:r>
              <a:rPr lang="en-US" sz="1600" dirty="0" smtClean="0">
                <a:solidFill>
                  <a:schemeClr val="tx1"/>
                </a:solidFill>
                <a:latin typeface="Bookman Old Style" pitchFamily="18" charset="0"/>
              </a:rPr>
              <a:t>• 	“Resident” in India in at least two out of ten financial years preceding the relevant financial year; and</a:t>
            </a:r>
          </a:p>
          <a:p>
            <a:pPr marL="288925" indent="-288925" algn="just"/>
            <a:r>
              <a:rPr lang="en-US" sz="1600" dirty="0" smtClean="0">
                <a:solidFill>
                  <a:schemeClr val="tx1"/>
                </a:solidFill>
                <a:latin typeface="Bookman Old Style" pitchFamily="18" charset="0"/>
              </a:rPr>
              <a:t>• 	Present in India for 730 days or more during the 7 financial year preceding the relevant financial year</a:t>
            </a:r>
            <a:endParaRPr lang="en-US" sz="1600" dirty="0">
              <a:solidFill>
                <a:schemeClr val="tx1"/>
              </a:solidFill>
              <a:latin typeface="Bookman Old Style" pitchFamily="18" charset="0"/>
            </a:endParaRPr>
          </a:p>
        </p:txBody>
      </p:sp>
      <p:sp>
        <p:nvSpPr>
          <p:cNvPr id="8" name="Rounded Rectangle 7"/>
          <p:cNvSpPr/>
          <p:nvPr/>
        </p:nvSpPr>
        <p:spPr>
          <a:xfrm>
            <a:off x="914400" y="4038600"/>
            <a:ext cx="31242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Bookman Old Style" pitchFamily="18" charset="0"/>
              </a:rPr>
              <a:t>ROR </a:t>
            </a:r>
            <a:endParaRPr lang="en-US" sz="1600" dirty="0">
              <a:solidFill>
                <a:schemeClr val="tx1"/>
              </a:solidFill>
              <a:latin typeface="Bookman Old Style" pitchFamily="18" charset="0"/>
            </a:endParaRPr>
          </a:p>
        </p:txBody>
      </p:sp>
      <p:sp>
        <p:nvSpPr>
          <p:cNvPr id="9" name="Rounded Rectangle 8"/>
          <p:cNvSpPr/>
          <p:nvPr/>
        </p:nvSpPr>
        <p:spPr>
          <a:xfrm>
            <a:off x="457200" y="5486400"/>
            <a:ext cx="8153400" cy="1143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tx1"/>
                </a:solidFill>
                <a:latin typeface="Bookman Old Style" pitchFamily="18" charset="0"/>
              </a:rPr>
              <a:t>Generally an expatriate/NR coming to India for the time will qualify as ROR in 2 or 3 Years</a:t>
            </a:r>
            <a:endParaRPr lang="en-US" b="1" dirty="0">
              <a:solidFill>
                <a:schemeClr val="tx1"/>
              </a:solidFill>
              <a:latin typeface="Bookman Old Style" pitchFamily="18" charset="0"/>
            </a:endParaRPr>
          </a:p>
        </p:txBody>
      </p:sp>
      <p:sp>
        <p:nvSpPr>
          <p:cNvPr id="10" name="Rounded Rectangle 9"/>
          <p:cNvSpPr/>
          <p:nvPr/>
        </p:nvSpPr>
        <p:spPr>
          <a:xfrm>
            <a:off x="4724400" y="4038600"/>
            <a:ext cx="3124200" cy="838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Bookman Old Style" pitchFamily="18" charset="0"/>
              </a:rPr>
              <a:t>NOR</a:t>
            </a:r>
            <a:endParaRPr lang="en-US" sz="1600" dirty="0">
              <a:solidFill>
                <a:schemeClr val="tx1"/>
              </a:solidFill>
              <a:latin typeface="Bookman Old Style" pitchFamily="18" charset="0"/>
            </a:endParaRPr>
          </a:p>
        </p:txBody>
      </p:sp>
      <p:sp>
        <p:nvSpPr>
          <p:cNvPr id="12" name="Down Arrow 11"/>
          <p:cNvSpPr/>
          <p:nvPr/>
        </p:nvSpPr>
        <p:spPr>
          <a:xfrm>
            <a:off x="1143000" y="2438400"/>
            <a:ext cx="2362200" cy="1447800"/>
          </a:xfrm>
          <a:prstGeom prst="downArrow">
            <a:avLst>
              <a:gd name="adj1" fmla="val 50000"/>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Bookman Old Style" pitchFamily="18" charset="0"/>
              </a:rPr>
              <a:t>Both the conditions satisfied</a:t>
            </a:r>
            <a:endParaRPr lang="en-US" sz="1400" dirty="0">
              <a:solidFill>
                <a:schemeClr val="tx1"/>
              </a:solidFill>
              <a:latin typeface="Bookman Old Style" pitchFamily="18" charset="0"/>
            </a:endParaRPr>
          </a:p>
        </p:txBody>
      </p:sp>
      <p:sp>
        <p:nvSpPr>
          <p:cNvPr id="13" name="Down Arrow 12"/>
          <p:cNvSpPr/>
          <p:nvPr/>
        </p:nvSpPr>
        <p:spPr>
          <a:xfrm>
            <a:off x="5257800" y="2438400"/>
            <a:ext cx="2362200" cy="1447800"/>
          </a:xfrm>
          <a:prstGeom prst="downArrow">
            <a:avLst>
              <a:gd name="adj1" fmla="val 50000"/>
              <a:gd name="adj2"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latin typeface="Bookman Old Style" pitchFamily="18" charset="0"/>
              </a:rPr>
              <a:t>One or none of the conditions satisfied</a:t>
            </a:r>
            <a:endParaRPr lang="en-US" sz="1400" dirty="0">
              <a:solidFill>
                <a:schemeClr val="tx1"/>
              </a:solidFill>
              <a:latin typeface="Bookman Old Styl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pPr algn="ctr"/>
            <a:r>
              <a:rPr lang="en-IN" sz="2000" b="1" dirty="0" smtClean="0">
                <a:solidFill>
                  <a:srgbClr val="FF0000"/>
                </a:solidFill>
                <a:latin typeface="Bookman Old Style" pitchFamily="18" charset="0"/>
              </a:rPr>
              <a:t>Definition of Person resident in India under FEMA...1/2</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04800" y="457200"/>
            <a:ext cx="8382000" cy="838200"/>
          </a:xfrm>
          <a:noFill/>
          <a:effectLst/>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914400" indent="-914400" algn="ctr">
              <a:buNone/>
            </a:pPr>
            <a:r>
              <a:rPr lang="en-IN" sz="1900" b="1" dirty="0" smtClean="0">
                <a:latin typeface="Bookman Old Style" pitchFamily="18" charset="0"/>
              </a:rPr>
              <a:t>A person residing in India </a:t>
            </a:r>
          </a:p>
          <a:p>
            <a:pPr marL="914400" indent="-914400" algn="ctr">
              <a:buNone/>
            </a:pPr>
            <a:r>
              <a:rPr lang="en-IN" sz="1900" b="1" dirty="0" smtClean="0">
                <a:solidFill>
                  <a:srgbClr val="FF0000"/>
                </a:solidFill>
                <a:latin typeface="Bookman Old Style" pitchFamily="18" charset="0"/>
              </a:rPr>
              <a:t>for &gt; 182 days</a:t>
            </a:r>
            <a:r>
              <a:rPr lang="en-IN" sz="1900" b="1" dirty="0" smtClean="0">
                <a:latin typeface="Bookman Old Style" pitchFamily="18" charset="0"/>
              </a:rPr>
              <a:t> </a:t>
            </a:r>
          </a:p>
          <a:p>
            <a:pPr marL="0" indent="0" algn="ctr">
              <a:buNone/>
            </a:pPr>
            <a:r>
              <a:rPr lang="en-IN" sz="1900" b="1" dirty="0" smtClean="0">
                <a:latin typeface="Bookman Old Style" pitchFamily="18" charset="0"/>
              </a:rPr>
              <a:t>during the </a:t>
            </a:r>
            <a:r>
              <a:rPr lang="en-IN" sz="1900" b="1" dirty="0" smtClean="0">
                <a:solidFill>
                  <a:srgbClr val="FF0000"/>
                </a:solidFill>
                <a:latin typeface="Bookman Old Style" pitchFamily="18" charset="0"/>
              </a:rPr>
              <a:t>preceding financial year</a:t>
            </a:r>
            <a:r>
              <a:rPr lang="en-IN" sz="1900" dirty="0" smtClean="0">
                <a:latin typeface="Bookman Old Style" pitchFamily="18" charset="0"/>
              </a:rPr>
              <a:t> </a:t>
            </a:r>
          </a:p>
          <a:p>
            <a:pPr marL="914400" indent="-450850" algn="just">
              <a:buNone/>
            </a:pPr>
            <a:endParaRPr lang="en-IN" sz="2400" dirty="0" smtClean="0">
              <a:latin typeface="Bookman Old Style" pitchFamily="18" charset="0"/>
            </a:endParaRPr>
          </a:p>
          <a:p>
            <a:pPr marL="914400" indent="-914400" algn="just">
              <a:buNone/>
            </a:pPr>
            <a:endParaRPr lang="en-IN" sz="2400" b="1" dirty="0" smtClean="0">
              <a:latin typeface="Bookman Old Style" pitchFamily="18" charset="0"/>
            </a:endParaRPr>
          </a:p>
        </p:txBody>
      </p:sp>
      <p:graphicFrame>
        <p:nvGraphicFramePr>
          <p:cNvPr id="5" name="Table 4"/>
          <p:cNvGraphicFramePr>
            <a:graphicFrameLocks noGrp="1"/>
          </p:cNvGraphicFramePr>
          <p:nvPr/>
        </p:nvGraphicFramePr>
        <p:xfrm>
          <a:off x="228600" y="1905000"/>
          <a:ext cx="4038600" cy="2225040"/>
        </p:xfrm>
        <a:graphic>
          <a:graphicData uri="http://schemas.openxmlformats.org/drawingml/2006/table">
            <a:tbl>
              <a:tblPr firstRow="1" bandRow="1">
                <a:tableStyleId>{F5AB1C69-6EDB-4FF4-983F-18BD219EF322}</a:tableStyleId>
              </a:tblPr>
              <a:tblGrid>
                <a:gridCol w="4038600"/>
              </a:tblGrid>
              <a:tr h="2057400">
                <a:tc>
                  <a:txBody>
                    <a:bodyPr/>
                    <a:lstStyle/>
                    <a:p>
                      <a:r>
                        <a:rPr lang="en-IN" sz="1400" dirty="0" smtClean="0">
                          <a:solidFill>
                            <a:schemeClr val="tx1"/>
                          </a:solidFill>
                          <a:latin typeface="Bookman Old Style" pitchFamily="18" charset="0"/>
                        </a:rPr>
                        <a:t>A </a:t>
                      </a:r>
                      <a:r>
                        <a:rPr lang="en-IN" sz="1400" b="1" dirty="0" smtClean="0">
                          <a:solidFill>
                            <a:schemeClr val="tx1"/>
                          </a:solidFill>
                          <a:latin typeface="Bookman Old Style" pitchFamily="18" charset="0"/>
                        </a:rPr>
                        <a:t>person who has </a:t>
                      </a:r>
                      <a:r>
                        <a:rPr lang="en-IN" sz="1400" b="1" dirty="0" smtClean="0">
                          <a:solidFill>
                            <a:srgbClr val="FF0000"/>
                          </a:solidFill>
                          <a:latin typeface="Bookman Old Style" pitchFamily="18" charset="0"/>
                        </a:rPr>
                        <a:t>gone out of India or who stays outside India</a:t>
                      </a:r>
                      <a:r>
                        <a:rPr lang="en-IN" sz="1400" dirty="0" smtClean="0">
                          <a:solidFill>
                            <a:schemeClr val="tx1"/>
                          </a:solidFill>
                          <a:latin typeface="Bookman Old Style" pitchFamily="18" charset="0"/>
                        </a:rPr>
                        <a:t>, </a:t>
                      </a:r>
                      <a:r>
                        <a:rPr lang="en-IN" sz="1400" b="1" u="sng" dirty="0" smtClean="0">
                          <a:solidFill>
                            <a:schemeClr val="tx1"/>
                          </a:solidFill>
                          <a:latin typeface="Bookman Old Style" pitchFamily="18" charset="0"/>
                        </a:rPr>
                        <a:t>in either case </a:t>
                      </a:r>
                    </a:p>
                    <a:p>
                      <a:pPr marL="287338" indent="-233363" algn="just">
                        <a:buFont typeface="Wingdings" pitchFamily="2" charset="2"/>
                        <a:buChar char="v"/>
                      </a:pPr>
                      <a:r>
                        <a:rPr lang="en-IN" sz="1400" b="1" dirty="0" smtClean="0">
                          <a:solidFill>
                            <a:schemeClr val="tx1"/>
                          </a:solidFill>
                          <a:latin typeface="Bookman Old Style" pitchFamily="18" charset="0"/>
                        </a:rPr>
                        <a:t>taking up employment outside  India</a:t>
                      </a:r>
                      <a:r>
                        <a:rPr lang="en-IN" sz="1400" dirty="0" smtClean="0">
                          <a:solidFill>
                            <a:schemeClr val="tx1"/>
                          </a:solidFill>
                          <a:latin typeface="Bookman Old Style" pitchFamily="18" charset="0"/>
                        </a:rPr>
                        <a:t>, or</a:t>
                      </a:r>
                    </a:p>
                    <a:p>
                      <a:pPr marL="231775" indent="-231775" algn="just">
                        <a:buFont typeface="Wingdings" pitchFamily="2" charset="2"/>
                        <a:buChar char="v"/>
                      </a:pPr>
                      <a:r>
                        <a:rPr lang="en-IN" sz="1400" b="1" dirty="0" smtClean="0">
                          <a:solidFill>
                            <a:schemeClr val="tx1"/>
                          </a:solidFill>
                          <a:latin typeface="Bookman Old Style" pitchFamily="18" charset="0"/>
                        </a:rPr>
                        <a:t>carrying on outside India a business or vocation outside India</a:t>
                      </a:r>
                      <a:r>
                        <a:rPr lang="en-IN" sz="1400" dirty="0" smtClean="0">
                          <a:solidFill>
                            <a:schemeClr val="tx1"/>
                          </a:solidFill>
                          <a:latin typeface="Bookman Old Style" pitchFamily="18" charset="0"/>
                        </a:rPr>
                        <a:t>, or</a:t>
                      </a:r>
                    </a:p>
                    <a:p>
                      <a:pPr marL="231775" indent="-177800" algn="just">
                        <a:buFont typeface="Wingdings" pitchFamily="2" charset="2"/>
                        <a:buChar char="v"/>
                      </a:pPr>
                      <a:r>
                        <a:rPr lang="en-IN" sz="1400" b="1" baseline="0" dirty="0" smtClean="0">
                          <a:solidFill>
                            <a:schemeClr val="tx1"/>
                          </a:solidFill>
                          <a:latin typeface="Bookman Old Style" pitchFamily="18" charset="0"/>
                        </a:rPr>
                        <a:t> </a:t>
                      </a:r>
                      <a:r>
                        <a:rPr lang="en-IN" sz="1400" b="1" dirty="0" smtClean="0">
                          <a:solidFill>
                            <a:schemeClr val="tx1"/>
                          </a:solidFill>
                          <a:latin typeface="Bookman Old Style" pitchFamily="18" charset="0"/>
                        </a:rPr>
                        <a:t>any other purpose, in such circumstances as would indicate his intention to stay outside India for an uncertain period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Table 5"/>
          <p:cNvGraphicFramePr>
            <a:graphicFrameLocks noGrp="1"/>
          </p:cNvGraphicFramePr>
          <p:nvPr/>
        </p:nvGraphicFramePr>
        <p:xfrm>
          <a:off x="4724400" y="1905000"/>
          <a:ext cx="4038600" cy="2209800"/>
        </p:xfrm>
        <a:graphic>
          <a:graphicData uri="http://schemas.openxmlformats.org/drawingml/2006/table">
            <a:tbl>
              <a:tblPr firstRow="1" bandRow="1">
                <a:tableStyleId>{F5AB1C69-6EDB-4FF4-983F-18BD219EF322}</a:tableStyleId>
              </a:tblPr>
              <a:tblGrid>
                <a:gridCol w="4038600"/>
              </a:tblGrid>
              <a:tr h="2209800">
                <a:tc>
                  <a:txBody>
                    <a:bodyPr/>
                    <a:lstStyle/>
                    <a:p>
                      <a:r>
                        <a:rPr lang="en-IN" sz="1400" dirty="0" smtClean="0">
                          <a:solidFill>
                            <a:schemeClr val="tx1"/>
                          </a:solidFill>
                          <a:latin typeface="Bookman Old Style" pitchFamily="18" charset="0"/>
                        </a:rPr>
                        <a:t>A person </a:t>
                      </a:r>
                      <a:r>
                        <a:rPr lang="en-IN" sz="1400" b="1" dirty="0" smtClean="0">
                          <a:solidFill>
                            <a:schemeClr val="tx1"/>
                          </a:solidFill>
                          <a:latin typeface="Bookman Old Style" pitchFamily="18" charset="0"/>
                        </a:rPr>
                        <a:t>who has </a:t>
                      </a:r>
                      <a:r>
                        <a:rPr lang="en-IN" sz="1400" b="1" dirty="0" smtClean="0">
                          <a:solidFill>
                            <a:srgbClr val="FF0000"/>
                          </a:solidFill>
                          <a:latin typeface="Bookman Old Style" pitchFamily="18" charset="0"/>
                        </a:rPr>
                        <a:t>come to or stays in India</a:t>
                      </a:r>
                      <a:r>
                        <a:rPr lang="en-IN" sz="1400" b="1" dirty="0" smtClean="0">
                          <a:solidFill>
                            <a:schemeClr val="tx1"/>
                          </a:solidFill>
                          <a:latin typeface="Bookman Old Style" pitchFamily="18" charset="0"/>
                        </a:rPr>
                        <a:t>, in either case, </a:t>
                      </a:r>
                      <a:r>
                        <a:rPr lang="en-IN" sz="1400" b="1" u="sng" dirty="0" smtClean="0">
                          <a:solidFill>
                            <a:srgbClr val="FF0000"/>
                          </a:solidFill>
                          <a:latin typeface="Bookman Old Style" pitchFamily="18" charset="0"/>
                        </a:rPr>
                        <a:t>otherwise than</a:t>
                      </a:r>
                      <a:r>
                        <a:rPr lang="en-IN" sz="1400" u="sng" dirty="0" smtClean="0">
                          <a:solidFill>
                            <a:srgbClr val="FF0000"/>
                          </a:solidFill>
                          <a:latin typeface="Bookman Old Style" pitchFamily="18" charset="0"/>
                        </a:rPr>
                        <a:t> </a:t>
                      </a:r>
                    </a:p>
                    <a:p>
                      <a:pPr marL="231775" indent="-231775">
                        <a:buFont typeface="Wingdings" pitchFamily="2" charset="2"/>
                        <a:buChar char="v"/>
                      </a:pPr>
                      <a:r>
                        <a:rPr lang="en-IN" sz="1400" b="1" dirty="0" smtClean="0">
                          <a:solidFill>
                            <a:schemeClr val="tx1"/>
                          </a:solidFill>
                          <a:latin typeface="Bookman Old Style" pitchFamily="18" charset="0"/>
                        </a:rPr>
                        <a:t>taking up employment in India</a:t>
                      </a:r>
                      <a:r>
                        <a:rPr lang="en-IN" sz="1400" dirty="0" smtClean="0">
                          <a:solidFill>
                            <a:schemeClr val="tx1"/>
                          </a:solidFill>
                          <a:latin typeface="Bookman Old Style" pitchFamily="18" charset="0"/>
                        </a:rPr>
                        <a:t>, </a:t>
                      </a:r>
                      <a:r>
                        <a:rPr lang="en-IN" sz="1400" dirty="0" smtClean="0">
                          <a:solidFill>
                            <a:srgbClr val="FF0000"/>
                          </a:solidFill>
                          <a:latin typeface="Bookman Old Style" pitchFamily="18" charset="0"/>
                        </a:rPr>
                        <a:t>or</a:t>
                      </a:r>
                    </a:p>
                    <a:p>
                      <a:pPr marL="231775" indent="-231775" algn="just">
                        <a:buFont typeface="Wingdings" pitchFamily="2" charset="2"/>
                        <a:buChar char="v"/>
                      </a:pPr>
                      <a:r>
                        <a:rPr lang="en-IN" sz="1400" b="1" dirty="0" smtClean="0">
                          <a:solidFill>
                            <a:schemeClr val="tx1"/>
                          </a:solidFill>
                          <a:latin typeface="Bookman Old Style" pitchFamily="18" charset="0"/>
                        </a:rPr>
                        <a:t>carrying on in India a business or vocation in India</a:t>
                      </a:r>
                      <a:r>
                        <a:rPr lang="en-IN" sz="1400" dirty="0" smtClean="0">
                          <a:solidFill>
                            <a:schemeClr val="tx1"/>
                          </a:solidFill>
                          <a:latin typeface="Bookman Old Style" pitchFamily="18" charset="0"/>
                        </a:rPr>
                        <a:t>, </a:t>
                      </a:r>
                      <a:r>
                        <a:rPr lang="en-IN" sz="1400" dirty="0" smtClean="0">
                          <a:solidFill>
                            <a:srgbClr val="FF0000"/>
                          </a:solidFill>
                          <a:latin typeface="Bookman Old Style" pitchFamily="18" charset="0"/>
                        </a:rPr>
                        <a:t>or</a:t>
                      </a:r>
                    </a:p>
                    <a:p>
                      <a:pPr marL="231775" indent="-177800" algn="just">
                        <a:buFont typeface="Wingdings" pitchFamily="2" charset="2"/>
                        <a:buChar char="v"/>
                      </a:pPr>
                      <a:r>
                        <a:rPr lang="en-IN" sz="1400" b="1" baseline="0" dirty="0" smtClean="0">
                          <a:solidFill>
                            <a:schemeClr val="tx1"/>
                          </a:solidFill>
                          <a:latin typeface="Bookman Old Style" pitchFamily="18" charset="0"/>
                        </a:rPr>
                        <a:t> </a:t>
                      </a:r>
                      <a:r>
                        <a:rPr lang="en-IN" sz="1400" b="1" dirty="0" smtClean="0">
                          <a:solidFill>
                            <a:schemeClr val="tx1"/>
                          </a:solidFill>
                          <a:latin typeface="Bookman Old Style" pitchFamily="18" charset="0"/>
                        </a:rPr>
                        <a:t>any other purpose, in such circumstances as would indicate his intention to stay in India for an uncertain period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nvGraphicFramePr>
        <p:xfrm>
          <a:off x="304800" y="4114800"/>
          <a:ext cx="8458200" cy="2552700"/>
        </p:xfrm>
        <a:graphic>
          <a:graphicData uri="http://schemas.openxmlformats.org/drawingml/2006/table">
            <a:tbl>
              <a:tblPr firstRow="1" bandRow="1">
                <a:tableStyleId>{C083E6E3-FA7D-4D7B-A595-EF9225AFEA82}</a:tableStyleId>
              </a:tblPr>
              <a:tblGrid>
                <a:gridCol w="8458200"/>
              </a:tblGrid>
              <a:tr h="182879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300" b="1" dirty="0" smtClean="0">
                          <a:latin typeface="Bookman Old Style" pitchFamily="18" charset="0"/>
                        </a:rPr>
                        <a:t>To be treated as a person resident in India, a person has </a:t>
                      </a:r>
                      <a:r>
                        <a:rPr lang="en-IN" sz="1300" b="1" dirty="0" smtClean="0">
                          <a:solidFill>
                            <a:srgbClr val="FF0000"/>
                          </a:solidFill>
                          <a:latin typeface="Bookman Old Style" pitchFamily="18" charset="0"/>
                        </a:rPr>
                        <a:t>not only to satisfy the condition of the period of stay (being more than 182 days during the preceding financial year) but has to also comply with the condition of the purpose/ intention of stay.</a:t>
                      </a:r>
                    </a:p>
                    <a:p>
                      <a:pPr algn="just">
                        <a:spcBef>
                          <a:spcPts val="0"/>
                        </a:spcBef>
                        <a:spcAft>
                          <a:spcPts val="0"/>
                        </a:spcAft>
                      </a:pPr>
                      <a:endParaRPr kumimoji="0" lang="en-IN" sz="1000" b="1" kern="1200" dirty="0" smtClean="0">
                        <a:solidFill>
                          <a:srgbClr val="FF0000"/>
                        </a:solidFill>
                        <a:latin typeface="Bookman Old Style" pitchFamily="18" charset="0"/>
                        <a:ea typeface="+mn-ea"/>
                        <a:cs typeface="+mn-cs"/>
                      </a:endParaRPr>
                    </a:p>
                    <a:p>
                      <a:pPr algn="just">
                        <a:spcBef>
                          <a:spcPts val="0"/>
                        </a:spcBef>
                        <a:spcAft>
                          <a:spcPts val="0"/>
                        </a:spcAft>
                      </a:pPr>
                      <a:r>
                        <a:rPr kumimoji="0" lang="en-IN" sz="1300" b="1" kern="1200" dirty="0" smtClean="0">
                          <a:solidFill>
                            <a:srgbClr val="FF0000"/>
                          </a:solidFill>
                          <a:latin typeface="Bookman Old Style" pitchFamily="18" charset="0"/>
                          <a:ea typeface="+mn-ea"/>
                          <a:cs typeface="+mn-cs"/>
                        </a:rPr>
                        <a:t>Student going abroad for studies </a:t>
                      </a:r>
                      <a:r>
                        <a:rPr kumimoji="0" lang="en-IN" sz="1300" b="1" kern="1200" dirty="0" smtClean="0">
                          <a:solidFill>
                            <a:schemeClr val="tx1"/>
                          </a:solidFill>
                          <a:latin typeface="Bookman Old Style" pitchFamily="18" charset="0"/>
                          <a:ea typeface="+mn-ea"/>
                          <a:cs typeface="+mn-cs"/>
                        </a:rPr>
                        <a:t>is treated as Non-Resident Indian (NRI) and is eligible for all the facilities available to NRI under FEMA, 1999.</a:t>
                      </a:r>
                    </a:p>
                    <a:p>
                      <a:pPr algn="just">
                        <a:spcBef>
                          <a:spcPts val="0"/>
                        </a:spcBef>
                        <a:spcAft>
                          <a:spcPts val="0"/>
                        </a:spcAft>
                      </a:pPr>
                      <a:endParaRPr kumimoji="0" lang="en-IN" sz="1050" b="1" kern="1200" dirty="0" smtClean="0">
                        <a:solidFill>
                          <a:schemeClr val="tx1"/>
                        </a:solidFill>
                        <a:latin typeface="Bookman Old Style" pitchFamily="18" charset="0"/>
                        <a:ea typeface="+mn-ea"/>
                        <a:cs typeface="+mn-cs"/>
                      </a:endParaRPr>
                    </a:p>
                    <a:p>
                      <a:pPr algn="just">
                        <a:spcBef>
                          <a:spcPts val="0"/>
                        </a:spcBef>
                        <a:spcAft>
                          <a:spcPts val="0"/>
                        </a:spcAft>
                      </a:pPr>
                      <a:r>
                        <a:rPr kumimoji="0" lang="en-IN" sz="1300" b="1" kern="1200" dirty="0" smtClean="0">
                          <a:solidFill>
                            <a:schemeClr val="tx1"/>
                          </a:solidFill>
                          <a:latin typeface="Bookman Old Style" pitchFamily="18" charset="0"/>
                          <a:ea typeface="+mn-ea"/>
                          <a:cs typeface="+mn-cs"/>
                        </a:rPr>
                        <a:t>If NRI returns to stay in India for an </a:t>
                      </a:r>
                      <a:r>
                        <a:rPr kumimoji="0" lang="en-IN" sz="1300" b="1" kern="1200" dirty="0" smtClean="0">
                          <a:solidFill>
                            <a:srgbClr val="FF0000"/>
                          </a:solidFill>
                          <a:latin typeface="Bookman Old Style" pitchFamily="18" charset="0"/>
                          <a:ea typeface="+mn-ea"/>
                          <a:cs typeface="+mn-cs"/>
                        </a:rPr>
                        <a:t>'uncertain period' </a:t>
                      </a:r>
                      <a:r>
                        <a:rPr kumimoji="0" lang="en-IN" sz="1300" b="1" kern="1200" dirty="0" smtClean="0">
                          <a:solidFill>
                            <a:schemeClr val="tx1"/>
                          </a:solidFill>
                          <a:latin typeface="Bookman Old Style" pitchFamily="18" charset="0"/>
                          <a:ea typeface="+mn-ea"/>
                          <a:cs typeface="+mn-cs"/>
                        </a:rPr>
                        <a:t>he will become a person resident in India and his NRE account should be redesignated as Resident's account</a:t>
                      </a:r>
                      <a:r>
                        <a:rPr kumimoji="0" lang="en-IN" sz="1300" b="1" kern="1200" baseline="0" dirty="0" smtClean="0">
                          <a:solidFill>
                            <a:schemeClr val="tx1"/>
                          </a:solidFill>
                          <a:latin typeface="Bookman Old Style" pitchFamily="18" charset="0"/>
                          <a:ea typeface="+mn-ea"/>
                          <a:cs typeface="+mn-cs"/>
                        </a:rPr>
                        <a:t> (Case law </a:t>
                      </a:r>
                      <a:r>
                        <a:rPr kumimoji="0" lang="en-IN" sz="1300" b="1" kern="1200" dirty="0" err="1" smtClean="0">
                          <a:solidFill>
                            <a:schemeClr val="tx1"/>
                          </a:solidFill>
                          <a:latin typeface="Bookman Old Style" pitchFamily="18" charset="0"/>
                          <a:ea typeface="+mn-ea"/>
                          <a:cs typeface="+mn-cs"/>
                        </a:rPr>
                        <a:t>Basant</a:t>
                      </a:r>
                      <a:r>
                        <a:rPr kumimoji="0" lang="en-IN" sz="1300" b="1" kern="1200" dirty="0" smtClean="0">
                          <a:solidFill>
                            <a:schemeClr val="tx1"/>
                          </a:solidFill>
                          <a:latin typeface="Bookman Old Style" pitchFamily="18" charset="0"/>
                          <a:ea typeface="+mn-ea"/>
                          <a:cs typeface="+mn-cs"/>
                        </a:rPr>
                        <a:t> Kumar Sharma vs. Government of India dated February 7, 2013)</a:t>
                      </a:r>
                    </a:p>
                    <a:p>
                      <a:pPr algn="just">
                        <a:spcBef>
                          <a:spcPts val="0"/>
                        </a:spcBef>
                        <a:spcAft>
                          <a:spcPts val="0"/>
                        </a:spcAft>
                      </a:pPr>
                      <a:endParaRPr kumimoji="0" lang="en-IN" sz="1100" b="1" kern="1200" dirty="0" smtClean="0">
                        <a:solidFill>
                          <a:schemeClr val="tx1"/>
                        </a:solidFill>
                        <a:latin typeface="Bookman Old Style" pitchFamily="18" charset="0"/>
                        <a:ea typeface="+mn-ea"/>
                        <a:cs typeface="+mn-cs"/>
                      </a:endParaRPr>
                    </a:p>
                    <a:p>
                      <a:pPr algn="just">
                        <a:spcBef>
                          <a:spcPts val="0"/>
                        </a:spcBef>
                        <a:spcAft>
                          <a:spcPts val="0"/>
                        </a:spcAft>
                      </a:pPr>
                      <a:r>
                        <a:rPr kumimoji="0" lang="en-IN" sz="1300" b="1" kern="1200" baseline="0" dirty="0" smtClean="0">
                          <a:solidFill>
                            <a:schemeClr val="tx1"/>
                          </a:solidFill>
                          <a:latin typeface="Bookman Old Style" pitchFamily="18" charset="0"/>
                          <a:ea typeface="+mn-ea"/>
                          <a:cs typeface="+mn-cs"/>
                        </a:rPr>
                        <a:t>The </a:t>
                      </a:r>
                      <a:r>
                        <a:rPr kumimoji="0" lang="en-IN" sz="1300" b="1" kern="1200" baseline="0" dirty="0" smtClean="0">
                          <a:solidFill>
                            <a:srgbClr val="FF0000"/>
                          </a:solidFill>
                          <a:latin typeface="Bookman Old Style" pitchFamily="18" charset="0"/>
                          <a:ea typeface="+mn-ea"/>
                          <a:cs typeface="+mn-cs"/>
                        </a:rPr>
                        <a:t>type of visa granted </a:t>
                      </a:r>
                      <a:r>
                        <a:rPr kumimoji="0" lang="en-IN" sz="1300" b="1" kern="1200" baseline="0" dirty="0" smtClean="0">
                          <a:solidFill>
                            <a:schemeClr val="tx1"/>
                          </a:solidFill>
                          <a:latin typeface="Bookman Old Style" pitchFamily="18" charset="0"/>
                          <a:ea typeface="+mn-ea"/>
                          <a:cs typeface="+mn-cs"/>
                        </a:rPr>
                        <a:t>should clearly indicate the </a:t>
                      </a:r>
                      <a:r>
                        <a:rPr kumimoji="0" lang="en-IN" sz="1300" b="1" kern="1200" baseline="0" dirty="0" smtClean="0">
                          <a:solidFill>
                            <a:srgbClr val="FF0000"/>
                          </a:solidFill>
                          <a:latin typeface="Bookman Old Style" pitchFamily="18" charset="0"/>
                          <a:ea typeface="+mn-ea"/>
                          <a:cs typeface="+mn-cs"/>
                        </a:rPr>
                        <a:t>intention to stay in India </a:t>
                      </a:r>
                      <a:r>
                        <a:rPr kumimoji="0" lang="en-IN" sz="1300" b="1" kern="1200" baseline="0" dirty="0" smtClean="0">
                          <a:solidFill>
                            <a:schemeClr val="tx1"/>
                          </a:solidFill>
                          <a:latin typeface="Bookman Old Style" pitchFamily="18" charset="0"/>
                          <a:ea typeface="+mn-ea"/>
                          <a:cs typeface="+mn-cs"/>
                        </a:rPr>
                        <a:t>for an uncertain period to determine his residential status in terms of section 2(v) FEMA, 1999. </a:t>
                      </a:r>
                      <a:endParaRPr lang="en-IN" sz="1300" b="1" dirty="0" smtClean="0">
                        <a:solidFill>
                          <a:srgbClr val="FF0000"/>
                        </a:solidFill>
                        <a:latin typeface="Bookman Old Style" pitchFamily="18" charset="0"/>
                      </a:endParaRPr>
                    </a:p>
                  </a:txBody>
                  <a:tcPr/>
                </a:tc>
              </a:tr>
            </a:tbl>
          </a:graphicData>
        </a:graphic>
      </p:graphicFrame>
      <p:sp>
        <p:nvSpPr>
          <p:cNvPr id="10" name="Multiply 9"/>
          <p:cNvSpPr/>
          <p:nvPr/>
        </p:nvSpPr>
        <p:spPr>
          <a:xfrm>
            <a:off x="1828800" y="1447800"/>
            <a:ext cx="685800" cy="304800"/>
          </a:xfrm>
          <a:prstGeom prst="mathMultiply">
            <a:avLst/>
          </a:prstGeom>
          <a:solidFill>
            <a:srgbClr val="FF0000"/>
          </a:solidFill>
          <a:ln>
            <a:solidFill>
              <a:schemeClr val="accent3">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200" dirty="0"/>
          </a:p>
        </p:txBody>
      </p:sp>
      <p:sp>
        <p:nvSpPr>
          <p:cNvPr id="11" name="Multiply 10"/>
          <p:cNvSpPr/>
          <p:nvPr/>
        </p:nvSpPr>
        <p:spPr>
          <a:xfrm>
            <a:off x="6553200" y="1447800"/>
            <a:ext cx="685800" cy="304800"/>
          </a:xfrm>
          <a:prstGeom prst="mathMultiply">
            <a:avLst/>
          </a:prstGeom>
          <a:solidFill>
            <a:srgbClr val="FF0000"/>
          </a:solidFill>
          <a:ln>
            <a:solidFill>
              <a:schemeClr val="accent3">
                <a:lumMod val="60000"/>
                <a:lumOff val="4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3" name="Oval 12"/>
          <p:cNvSpPr/>
          <p:nvPr/>
        </p:nvSpPr>
        <p:spPr>
          <a:xfrm>
            <a:off x="457200" y="838200"/>
            <a:ext cx="457200" cy="381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latin typeface="Bookman Old Style" pitchFamily="18" charset="0"/>
              </a:rPr>
              <a:t>1</a:t>
            </a:r>
            <a:endParaRPr lang="en-US" sz="2000" b="1" dirty="0">
              <a:latin typeface="Bookman Old Style"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841631-A810-47A9-8031-7569C23745C4}" type="slidenum">
              <a:rPr lang="en-US" smtClean="0"/>
              <a:pPr/>
              <a:t>25</a:t>
            </a:fld>
            <a:endParaRPr lang="en-US" dirty="0"/>
          </a:p>
        </p:txBody>
      </p:sp>
      <p:sp>
        <p:nvSpPr>
          <p:cNvPr id="5" name="Title 1"/>
          <p:cNvSpPr txBox="1">
            <a:spLocks/>
          </p:cNvSpPr>
          <p:nvPr/>
        </p:nvSpPr>
        <p:spPr>
          <a:xfrm>
            <a:off x="381000" y="0"/>
            <a:ext cx="8229600" cy="5334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000" b="1" i="0" u="none" strike="noStrike" kern="1200" cap="none" spc="0" normalizeH="0" baseline="0" noProof="0" dirty="0" smtClean="0">
                <a:ln>
                  <a:noFill/>
                </a:ln>
                <a:solidFill>
                  <a:srgbClr val="FF0000"/>
                </a:solidFill>
                <a:effectLst/>
                <a:uLnTx/>
                <a:uFillTx/>
                <a:latin typeface="Bookman Old Style" pitchFamily="18" charset="0"/>
                <a:ea typeface="+mj-ea"/>
                <a:cs typeface="+mj-cs"/>
              </a:rPr>
              <a:t>Definition of Person resident in India Under FEMA...2/2</a:t>
            </a:r>
            <a:endParaRPr kumimoji="0" lang="en-IN" sz="2000" b="0" i="0" u="none" strike="noStrike" kern="1200" cap="none" spc="0" normalizeH="0" baseline="0" noProof="0" dirty="0">
              <a:ln>
                <a:noFill/>
              </a:ln>
              <a:solidFill>
                <a:srgbClr val="FF0000"/>
              </a:solidFill>
              <a:effectLst/>
              <a:uLnTx/>
              <a:uFillTx/>
              <a:latin typeface="Bookman Old Style" pitchFamily="18" charset="0"/>
              <a:ea typeface="+mj-ea"/>
              <a:cs typeface="+mj-cs"/>
            </a:endParaRPr>
          </a:p>
        </p:txBody>
      </p:sp>
      <p:sp>
        <p:nvSpPr>
          <p:cNvPr id="6" name="Content Placeholder 2"/>
          <p:cNvSpPr txBox="1">
            <a:spLocks/>
          </p:cNvSpPr>
          <p:nvPr/>
        </p:nvSpPr>
        <p:spPr>
          <a:xfrm>
            <a:off x="457200" y="1219200"/>
            <a:ext cx="8382000" cy="838200"/>
          </a:xfrm>
          <a:prstGeom prst="rect">
            <a:avLst/>
          </a:prstGeom>
          <a:noFill/>
          <a:effectLst/>
        </p:spPr>
        <p:style>
          <a:lnRef idx="1">
            <a:schemeClr val="accent3"/>
          </a:lnRef>
          <a:fillRef idx="2">
            <a:schemeClr val="accent3"/>
          </a:fillRef>
          <a:effectRef idx="1">
            <a:schemeClr val="accent3"/>
          </a:effectRef>
          <a:fontRef idx="minor">
            <a:schemeClr val="dk1"/>
          </a:fontRef>
        </p:style>
        <p:txBody>
          <a:bodyPr vert="horz">
            <a:normAutofit/>
          </a:bodyPr>
          <a:lstStyle/>
          <a:p>
            <a:pPr marL="682625" indent="-682625">
              <a:buNone/>
            </a:pPr>
            <a:r>
              <a:rPr lang="en-IN" sz="2400" dirty="0" smtClean="0">
                <a:latin typeface="Bookman Old Style" pitchFamily="18" charset="0"/>
              </a:rPr>
              <a:t>       Any person or </a:t>
            </a:r>
            <a:r>
              <a:rPr lang="en-IN" sz="2400" b="1" dirty="0" smtClean="0">
                <a:latin typeface="Bookman Old Style" pitchFamily="18" charset="0"/>
              </a:rPr>
              <a:t>body corporate registered or </a:t>
            </a:r>
            <a:r>
              <a:rPr lang="en-IN" sz="2400" b="1" dirty="0" smtClean="0">
                <a:solidFill>
                  <a:srgbClr val="FF0000"/>
                </a:solidFill>
                <a:latin typeface="Bookman Old Style" pitchFamily="18" charset="0"/>
              </a:rPr>
              <a:t>incorporated in India</a:t>
            </a:r>
            <a:endParaRPr lang="en-IN" sz="2400" b="1" dirty="0" smtClean="0">
              <a:latin typeface="Bookman Old Style" pitchFamily="18" charset="0"/>
            </a:endParaRPr>
          </a:p>
        </p:txBody>
      </p:sp>
      <p:sp>
        <p:nvSpPr>
          <p:cNvPr id="7" name="Content Placeholder 2"/>
          <p:cNvSpPr txBox="1">
            <a:spLocks/>
          </p:cNvSpPr>
          <p:nvPr/>
        </p:nvSpPr>
        <p:spPr>
          <a:xfrm>
            <a:off x="457200" y="2438400"/>
            <a:ext cx="8382000" cy="838200"/>
          </a:xfrm>
          <a:prstGeom prst="rect">
            <a:avLst/>
          </a:prstGeom>
          <a:noFill/>
          <a:effectLst/>
        </p:spPr>
        <p:style>
          <a:lnRef idx="1">
            <a:schemeClr val="accent3"/>
          </a:lnRef>
          <a:fillRef idx="2">
            <a:schemeClr val="accent3"/>
          </a:fillRef>
          <a:effectRef idx="1">
            <a:schemeClr val="accent3"/>
          </a:effectRef>
          <a:fontRef idx="minor">
            <a:schemeClr val="dk1"/>
          </a:fontRef>
        </p:style>
        <p:txBody>
          <a:bodyPr vert="horz">
            <a:normAutofit/>
          </a:bodyPr>
          <a:lstStyle/>
          <a:p>
            <a:pPr marL="736600" indent="-736600" algn="just">
              <a:buNone/>
            </a:pPr>
            <a:r>
              <a:rPr lang="en-IN" sz="2400" dirty="0" smtClean="0">
                <a:latin typeface="Bookman Old Style" pitchFamily="18" charset="0"/>
              </a:rPr>
              <a:t>        An </a:t>
            </a:r>
            <a:r>
              <a:rPr lang="en-IN" sz="2400" b="1" dirty="0" smtClean="0">
                <a:latin typeface="Bookman Old Style" pitchFamily="18" charset="0"/>
              </a:rPr>
              <a:t>office, branch or agency </a:t>
            </a:r>
            <a:r>
              <a:rPr lang="en-IN" sz="2400" b="1" dirty="0" smtClean="0">
                <a:solidFill>
                  <a:srgbClr val="FF0000"/>
                </a:solidFill>
                <a:latin typeface="Bookman Old Style" pitchFamily="18" charset="0"/>
              </a:rPr>
              <a:t>in India </a:t>
            </a:r>
            <a:r>
              <a:rPr lang="en-IN" sz="2400" b="1" dirty="0" smtClean="0">
                <a:latin typeface="Bookman Old Style" pitchFamily="18" charset="0"/>
              </a:rPr>
              <a:t>owned or   controlled by a person resident outside India</a:t>
            </a:r>
          </a:p>
        </p:txBody>
      </p:sp>
      <p:sp>
        <p:nvSpPr>
          <p:cNvPr id="8" name="Content Placeholder 2"/>
          <p:cNvSpPr txBox="1">
            <a:spLocks/>
          </p:cNvSpPr>
          <p:nvPr/>
        </p:nvSpPr>
        <p:spPr>
          <a:xfrm>
            <a:off x="457200" y="3657600"/>
            <a:ext cx="8382000" cy="838200"/>
          </a:xfrm>
          <a:prstGeom prst="rect">
            <a:avLst/>
          </a:prstGeom>
          <a:noFill/>
          <a:effectLst/>
        </p:spPr>
        <p:style>
          <a:lnRef idx="1">
            <a:schemeClr val="accent3"/>
          </a:lnRef>
          <a:fillRef idx="2">
            <a:schemeClr val="accent3"/>
          </a:fillRef>
          <a:effectRef idx="1">
            <a:schemeClr val="accent3"/>
          </a:effectRef>
          <a:fontRef idx="minor">
            <a:schemeClr val="dk1"/>
          </a:fontRef>
        </p:style>
        <p:txBody>
          <a:bodyPr vert="horz">
            <a:normAutofit fontScale="92500"/>
          </a:bodyPr>
          <a:lstStyle/>
          <a:p>
            <a:pPr marL="736600" indent="-736600">
              <a:buNone/>
            </a:pPr>
            <a:r>
              <a:rPr lang="en-IN" sz="2400" b="1" dirty="0" smtClean="0">
                <a:latin typeface="Bookman Old Style" pitchFamily="18" charset="0"/>
              </a:rPr>
              <a:t>        An office, branch or agency </a:t>
            </a:r>
            <a:r>
              <a:rPr lang="en-IN" sz="2400" b="1" dirty="0" smtClean="0">
                <a:solidFill>
                  <a:srgbClr val="FF0000"/>
                </a:solidFill>
                <a:latin typeface="Bookman Old Style" pitchFamily="18" charset="0"/>
              </a:rPr>
              <a:t>outside India </a:t>
            </a:r>
            <a:r>
              <a:rPr lang="en-IN" sz="2400" b="1" dirty="0" smtClean="0">
                <a:latin typeface="Bookman Old Style" pitchFamily="18" charset="0"/>
              </a:rPr>
              <a:t>owned or controlled by a person resident in India</a:t>
            </a:r>
          </a:p>
        </p:txBody>
      </p:sp>
      <p:sp>
        <p:nvSpPr>
          <p:cNvPr id="9" name="Oval 8"/>
          <p:cNvSpPr/>
          <p:nvPr/>
        </p:nvSpPr>
        <p:spPr>
          <a:xfrm>
            <a:off x="533400" y="1447800"/>
            <a:ext cx="457200" cy="381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latin typeface="Bookman Old Style" pitchFamily="18" charset="0"/>
              </a:rPr>
              <a:t>2</a:t>
            </a:r>
            <a:endParaRPr lang="en-US" sz="2000" b="1" dirty="0">
              <a:latin typeface="Bookman Old Style" pitchFamily="18" charset="0"/>
            </a:endParaRPr>
          </a:p>
        </p:txBody>
      </p:sp>
      <p:sp>
        <p:nvSpPr>
          <p:cNvPr id="11" name="Oval 10"/>
          <p:cNvSpPr/>
          <p:nvPr/>
        </p:nvSpPr>
        <p:spPr>
          <a:xfrm>
            <a:off x="533400" y="2667000"/>
            <a:ext cx="457200" cy="381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latin typeface="Bookman Old Style" pitchFamily="18" charset="0"/>
              </a:rPr>
              <a:t>3</a:t>
            </a:r>
            <a:endParaRPr lang="en-US" sz="2000" b="1" dirty="0">
              <a:latin typeface="Bookman Old Style" pitchFamily="18" charset="0"/>
            </a:endParaRPr>
          </a:p>
        </p:txBody>
      </p:sp>
      <p:sp>
        <p:nvSpPr>
          <p:cNvPr id="12" name="Oval 11"/>
          <p:cNvSpPr/>
          <p:nvPr/>
        </p:nvSpPr>
        <p:spPr>
          <a:xfrm>
            <a:off x="533400" y="3886200"/>
            <a:ext cx="457200" cy="381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smtClean="0">
                <a:latin typeface="Bookman Old Style" pitchFamily="18" charset="0"/>
              </a:rPr>
              <a:t>4</a:t>
            </a:r>
            <a:endParaRPr lang="en-US" sz="2000" b="1" dirty="0">
              <a:latin typeface="Bookman Old Style" pitchFamily="18" charset="0"/>
            </a:endParaRPr>
          </a:p>
        </p:txBody>
      </p:sp>
      <p:sp>
        <p:nvSpPr>
          <p:cNvPr id="13" name="Content Placeholder 2"/>
          <p:cNvSpPr txBox="1">
            <a:spLocks/>
          </p:cNvSpPr>
          <p:nvPr/>
        </p:nvSpPr>
        <p:spPr>
          <a:xfrm>
            <a:off x="457200" y="5105400"/>
            <a:ext cx="8382000" cy="1143000"/>
          </a:xfrm>
          <a:prstGeom prst="rect">
            <a:avLst/>
          </a:prstGeom>
        </p:spPr>
        <p:style>
          <a:lnRef idx="2">
            <a:schemeClr val="accent3"/>
          </a:lnRef>
          <a:fillRef idx="1">
            <a:schemeClr val="lt1"/>
          </a:fillRef>
          <a:effectRef idx="0">
            <a:schemeClr val="accent3"/>
          </a:effectRef>
          <a:fontRef idx="minor">
            <a:schemeClr val="dk1"/>
          </a:fontRef>
        </p:style>
        <p:txBody>
          <a:bodyPr vert="horz">
            <a:normAutofit/>
          </a:bodyPr>
          <a:lstStyle/>
          <a:p>
            <a:pPr marL="542925" indent="-542925" algn="ctr">
              <a:buNone/>
              <a:tabLst>
                <a:tab pos="542925" algn="l"/>
              </a:tabLst>
            </a:pPr>
            <a:r>
              <a:rPr lang="en-IN" sz="2400" b="1" dirty="0" smtClean="0">
                <a:latin typeface="Bookman Old Style" pitchFamily="18" charset="0"/>
              </a:rPr>
              <a:t>        </a:t>
            </a:r>
            <a:r>
              <a:rPr lang="en-US" sz="2400" dirty="0" smtClean="0">
                <a:latin typeface="Bookman Old Style" pitchFamily="18" charset="0"/>
              </a:rPr>
              <a:t>“</a:t>
            </a:r>
            <a:r>
              <a:rPr lang="en-US" sz="2400" b="1" dirty="0" smtClean="0">
                <a:solidFill>
                  <a:srgbClr val="FF0000"/>
                </a:solidFill>
                <a:latin typeface="Bookman Old Style" pitchFamily="18" charset="0"/>
              </a:rPr>
              <a:t>Person resident outside India</a:t>
            </a:r>
            <a:r>
              <a:rPr lang="en-US" sz="2400" dirty="0" smtClean="0">
                <a:latin typeface="Bookman Old Style" pitchFamily="18" charset="0"/>
              </a:rPr>
              <a:t>” </a:t>
            </a:r>
          </a:p>
          <a:p>
            <a:pPr marL="542925" indent="-542925" algn="ctr">
              <a:buNone/>
              <a:tabLst>
                <a:tab pos="542925" algn="l"/>
              </a:tabLst>
            </a:pPr>
            <a:r>
              <a:rPr lang="en-US" sz="2400" dirty="0" smtClean="0">
                <a:latin typeface="Bookman Old Style" pitchFamily="18" charset="0"/>
              </a:rPr>
              <a:t>means a person who is not resident in India. </a:t>
            </a:r>
          </a:p>
          <a:p>
            <a:pPr marL="736600" indent="-736600">
              <a:buNone/>
            </a:pPr>
            <a:endParaRPr lang="en-IN" sz="2400" b="1" dirty="0" smtClean="0">
              <a:latin typeface="Bookman Old Style"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305800" cy="685800"/>
          </a:xfrm>
        </p:spPr>
        <p:txBody>
          <a:bodyPr>
            <a:noAutofit/>
          </a:bodyPr>
          <a:lstStyle/>
          <a:p>
            <a:pPr algn="ctr"/>
            <a:r>
              <a:rPr lang="en-IN" sz="4000" b="1" dirty="0" smtClean="0">
                <a:solidFill>
                  <a:srgbClr val="FF0000"/>
                </a:solidFill>
                <a:latin typeface="Bookman Old Style" pitchFamily="18" charset="0"/>
              </a:rPr>
              <a:t>Definition of NRIs</a:t>
            </a:r>
            <a:endParaRPr lang="en-US" sz="4000" dirty="0">
              <a:solidFill>
                <a:srgbClr val="FF0000"/>
              </a:solidFill>
              <a:latin typeface="Bookman Old Style" pitchFamily="18" charset="0"/>
            </a:endParaRPr>
          </a:p>
        </p:txBody>
      </p:sp>
      <p:graphicFrame>
        <p:nvGraphicFramePr>
          <p:cNvPr id="5" name="Table 4"/>
          <p:cNvGraphicFramePr>
            <a:graphicFrameLocks noGrp="1"/>
          </p:cNvGraphicFramePr>
          <p:nvPr/>
        </p:nvGraphicFramePr>
        <p:xfrm>
          <a:off x="685800" y="762000"/>
          <a:ext cx="7848600" cy="3840480"/>
        </p:xfrm>
        <a:graphic>
          <a:graphicData uri="http://schemas.openxmlformats.org/drawingml/2006/table">
            <a:tbl>
              <a:tblPr firstRow="1" bandRow="1">
                <a:tableStyleId>{5C22544A-7EE6-4342-B048-85BDC9FD1C3A}</a:tableStyleId>
              </a:tblPr>
              <a:tblGrid>
                <a:gridCol w="4572000"/>
                <a:gridCol w="3276600"/>
              </a:tblGrid>
              <a:tr h="228600">
                <a:tc>
                  <a:txBody>
                    <a:bodyPr/>
                    <a:lstStyle/>
                    <a:p>
                      <a:pPr algn="ctr"/>
                      <a:r>
                        <a:rPr lang="en-US" dirty="0" smtClean="0">
                          <a:solidFill>
                            <a:schemeClr val="tx1"/>
                          </a:solidFill>
                        </a:rPr>
                        <a:t>REGULATIONS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DEFINITION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r>
                        <a:rPr kumimoji="0" lang="en-IN" sz="1800" b="1" kern="1200" cap="all" dirty="0" smtClean="0">
                          <a:solidFill>
                            <a:schemeClr val="dk1"/>
                          </a:solidFill>
                          <a:latin typeface="Bookman Old Style" pitchFamily="18" charset="0"/>
                          <a:ea typeface="+mn-ea"/>
                          <a:cs typeface="+mn-cs"/>
                        </a:rPr>
                        <a:t>FEM (</a:t>
                      </a:r>
                      <a:r>
                        <a:rPr kumimoji="0" lang="en-IN" sz="1800" b="1" kern="1200" dirty="0" smtClean="0">
                          <a:solidFill>
                            <a:srgbClr val="FF0000"/>
                          </a:solidFill>
                          <a:latin typeface="Bookman Old Style" pitchFamily="18" charset="0"/>
                          <a:ea typeface="+mn-ea"/>
                          <a:cs typeface="+mn-cs"/>
                        </a:rPr>
                        <a:t>Deposit</a:t>
                      </a:r>
                      <a:r>
                        <a:rPr kumimoji="0" lang="en-IN" sz="1800" b="1" kern="1200" cap="all" dirty="0" smtClean="0">
                          <a:solidFill>
                            <a:schemeClr val="tx1"/>
                          </a:solidFill>
                          <a:latin typeface="Bookman Old Style" pitchFamily="18" charset="0"/>
                          <a:ea typeface="+mn-ea"/>
                          <a:cs typeface="+mn-cs"/>
                        </a:rPr>
                        <a:t>) </a:t>
                      </a:r>
                      <a:r>
                        <a:rPr kumimoji="0" lang="en-IN" sz="1800" b="1" kern="1200" dirty="0" smtClean="0">
                          <a:solidFill>
                            <a:schemeClr val="dk1"/>
                          </a:solidFill>
                          <a:latin typeface="Bookman Old Style" pitchFamily="18" charset="0"/>
                          <a:ea typeface="+mn-ea"/>
                          <a:cs typeface="+mn-cs"/>
                        </a:rPr>
                        <a:t>Regulations:</a:t>
                      </a:r>
                      <a:r>
                        <a:rPr kumimoji="0" lang="en-IN" sz="1800" b="1" kern="1200" baseline="0" dirty="0" smtClean="0">
                          <a:solidFill>
                            <a:schemeClr val="dk1"/>
                          </a:solidFill>
                          <a:latin typeface="Bookman Old Style" pitchFamily="18" charset="0"/>
                          <a:ea typeface="+mn-ea"/>
                          <a:cs typeface="+mn-cs"/>
                        </a:rPr>
                        <a:t> </a:t>
                      </a:r>
                      <a:r>
                        <a:rPr lang="en-IN" sz="1400" b="1" dirty="0" smtClean="0">
                          <a:solidFill>
                            <a:schemeClr val="tx1"/>
                          </a:solidFill>
                          <a:latin typeface="Bookman Old Style"/>
                          <a:ea typeface="Times New Roman"/>
                          <a:cs typeface="Times New Roman"/>
                        </a:rPr>
                        <a:t>Prohibition/restriction/regulation of deposits between persons resident in India and persons resident outside India</a:t>
                      </a:r>
                      <a:endParaRPr lang="en-US" sz="1400" b="1" dirty="0" smtClean="0">
                        <a:solidFill>
                          <a:schemeClr val="tx1"/>
                        </a:solidFill>
                        <a:latin typeface="+mn-lt"/>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kumimoji="0" lang="en-IN" sz="1600" b="1" kern="1200" dirty="0" smtClean="0">
                          <a:solidFill>
                            <a:srgbClr val="FF0000"/>
                          </a:solidFill>
                          <a:latin typeface="Bookman Old Style" pitchFamily="18" charset="0"/>
                          <a:ea typeface="+mn-ea"/>
                          <a:cs typeface="+mn-cs"/>
                        </a:rPr>
                        <a:t>NRI</a:t>
                      </a:r>
                      <a:r>
                        <a:rPr kumimoji="0" lang="en-IN" sz="1600" b="1" kern="1200" baseline="0" dirty="0" smtClean="0">
                          <a:solidFill>
                            <a:schemeClr val="dk1"/>
                          </a:solidFill>
                          <a:latin typeface="Bookman Old Style" pitchFamily="18" charset="0"/>
                          <a:ea typeface="+mn-ea"/>
                          <a:cs typeface="+mn-cs"/>
                        </a:rPr>
                        <a:t> </a:t>
                      </a:r>
                      <a:r>
                        <a:rPr kumimoji="0" lang="en-IN" sz="1600" b="1" kern="1200" dirty="0" smtClean="0">
                          <a:solidFill>
                            <a:schemeClr val="dk1"/>
                          </a:solidFill>
                          <a:latin typeface="Bookman Old Style" pitchFamily="18" charset="0"/>
                          <a:ea typeface="+mn-ea"/>
                          <a:cs typeface="+mn-cs"/>
                        </a:rPr>
                        <a:t>means a person resident outside India</a:t>
                      </a:r>
                      <a:r>
                        <a:rPr kumimoji="0" lang="en-IN" sz="1600" b="1" kern="1200" baseline="0" dirty="0" smtClean="0">
                          <a:solidFill>
                            <a:schemeClr val="dk1"/>
                          </a:solidFill>
                          <a:latin typeface="Bookman Old Style" pitchFamily="18" charset="0"/>
                          <a:ea typeface="+mn-ea"/>
                          <a:cs typeface="+mn-cs"/>
                        </a:rPr>
                        <a:t> </a:t>
                      </a:r>
                      <a:r>
                        <a:rPr kumimoji="0" lang="en-IN" sz="1600" b="1" kern="1200" dirty="0" smtClean="0">
                          <a:solidFill>
                            <a:schemeClr val="dk1"/>
                          </a:solidFill>
                          <a:latin typeface="Bookman Old Style" pitchFamily="18" charset="0"/>
                          <a:ea typeface="+mn-ea"/>
                          <a:cs typeface="+mn-cs"/>
                        </a:rPr>
                        <a:t>who is a citizen of India.</a:t>
                      </a:r>
                    </a:p>
                    <a:p>
                      <a:pPr algn="ctr"/>
                      <a:endParaRPr lang="en-US" sz="800" b="1" dirty="0">
                        <a:latin typeface="Bookman Old Style"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r>
                        <a:rPr kumimoji="0" lang="en-IN" sz="1800" b="1" kern="1200" cap="all" dirty="0" smtClean="0">
                          <a:solidFill>
                            <a:schemeClr val="dk1"/>
                          </a:solidFill>
                          <a:latin typeface="Bookman Old Style" pitchFamily="18" charset="0"/>
                          <a:ea typeface="+mn-ea"/>
                          <a:cs typeface="+mn-cs"/>
                        </a:rPr>
                        <a:t>FEM (</a:t>
                      </a:r>
                      <a:r>
                        <a:rPr kumimoji="0" lang="en-IN" sz="1800" b="1" kern="1200" dirty="0" smtClean="0">
                          <a:solidFill>
                            <a:srgbClr val="FF0000"/>
                          </a:solidFill>
                          <a:latin typeface="Bookman Old Style" pitchFamily="18" charset="0"/>
                          <a:ea typeface="+mn-ea"/>
                          <a:cs typeface="+mn-cs"/>
                        </a:rPr>
                        <a:t>Investment in Firm or Proprietary Concern in India</a:t>
                      </a:r>
                      <a:r>
                        <a:rPr kumimoji="0" lang="en-IN" sz="1800" b="1" kern="1200" cap="all" dirty="0" smtClean="0">
                          <a:solidFill>
                            <a:schemeClr val="dk1"/>
                          </a:solidFill>
                          <a:latin typeface="Bookman Old Style" pitchFamily="18" charset="0"/>
                          <a:ea typeface="+mn-ea"/>
                          <a:cs typeface="+mn-cs"/>
                        </a:rPr>
                        <a:t>) </a:t>
                      </a:r>
                      <a:r>
                        <a:rPr kumimoji="0" lang="en-IN" sz="1800" b="1" kern="1200" dirty="0" smtClean="0">
                          <a:solidFill>
                            <a:schemeClr val="dk1"/>
                          </a:solidFill>
                          <a:latin typeface="Bookman Old Style" pitchFamily="18" charset="0"/>
                          <a:ea typeface="+mn-ea"/>
                          <a:cs typeface="+mn-cs"/>
                        </a:rPr>
                        <a:t>Regulations</a:t>
                      </a:r>
                      <a:endParaRPr lang="en-US"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r h="370840">
                <a:tc>
                  <a:txBody>
                    <a:bodyPr/>
                    <a:lstStyle/>
                    <a:p>
                      <a:pPr algn="just"/>
                      <a:r>
                        <a:rPr kumimoji="0" lang="en-IN" sz="1800" b="1" kern="1200" cap="all" dirty="0" smtClean="0">
                          <a:solidFill>
                            <a:schemeClr val="dk1"/>
                          </a:solidFill>
                          <a:latin typeface="Bookman Old Style" pitchFamily="18" charset="0"/>
                          <a:ea typeface="+mn-ea"/>
                          <a:cs typeface="+mn-cs"/>
                        </a:rPr>
                        <a:t>FEM (</a:t>
                      </a:r>
                      <a:r>
                        <a:rPr kumimoji="0" lang="en-IN" sz="1800" b="1" kern="1200" dirty="0" smtClean="0">
                          <a:solidFill>
                            <a:srgbClr val="FF0000"/>
                          </a:solidFill>
                          <a:latin typeface="Bookman Old Style" pitchFamily="18" charset="0"/>
                          <a:ea typeface="+mn-ea"/>
                          <a:cs typeface="+mn-cs"/>
                        </a:rPr>
                        <a:t>Transfer or Issue of Security by a Person Resident Outside India</a:t>
                      </a:r>
                      <a:r>
                        <a:rPr kumimoji="0" lang="en-IN" sz="1800" b="1" kern="1200" dirty="0" smtClean="0">
                          <a:solidFill>
                            <a:schemeClr val="dk1"/>
                          </a:solidFill>
                          <a:latin typeface="Bookman Old Style" pitchFamily="18" charset="0"/>
                          <a:ea typeface="+mn-ea"/>
                          <a:cs typeface="+mn-cs"/>
                        </a:rPr>
                        <a:t>) Regulations ‘FEMA 20’</a:t>
                      </a:r>
                      <a:endParaRPr lang="en-US"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r h="370840">
                <a:tc>
                  <a:txBody>
                    <a:bodyPr/>
                    <a:lstStyle/>
                    <a:p>
                      <a:pPr algn="just"/>
                      <a:r>
                        <a:rPr kumimoji="0" lang="en-IN" sz="1800" b="1" kern="1200" cap="all" dirty="0" smtClean="0">
                          <a:solidFill>
                            <a:schemeClr val="dk1"/>
                          </a:solidFill>
                          <a:latin typeface="Bookman Old Style" pitchFamily="18" charset="0"/>
                          <a:ea typeface="+mn-ea"/>
                          <a:cs typeface="+mn-cs"/>
                        </a:rPr>
                        <a:t>FEM (</a:t>
                      </a:r>
                      <a:r>
                        <a:rPr kumimoji="0" lang="en-IN" sz="1800" b="1" kern="1200" dirty="0" smtClean="0">
                          <a:solidFill>
                            <a:srgbClr val="FF0000"/>
                          </a:solidFill>
                          <a:latin typeface="Bookman Old Style" pitchFamily="18" charset="0"/>
                          <a:ea typeface="+mn-ea"/>
                          <a:cs typeface="+mn-cs"/>
                        </a:rPr>
                        <a:t>Borrowing and Lending In Rupees</a:t>
                      </a:r>
                      <a:r>
                        <a:rPr kumimoji="0" lang="en-IN" sz="1800" b="1" kern="1200" dirty="0" smtClean="0">
                          <a:solidFill>
                            <a:schemeClr val="dk1"/>
                          </a:solidFill>
                          <a:latin typeface="Bookman Old Style" pitchFamily="18" charset="0"/>
                          <a:ea typeface="+mn-ea"/>
                          <a:cs typeface="+mn-cs"/>
                        </a:rPr>
                        <a:t>) Regulations</a:t>
                      </a:r>
                      <a:endParaRPr lang="en-US"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bl>
          </a:graphicData>
        </a:graphic>
      </p:graphicFrame>
      <p:graphicFrame>
        <p:nvGraphicFramePr>
          <p:cNvPr id="6" name="Table 5"/>
          <p:cNvGraphicFramePr>
            <a:graphicFrameLocks noGrp="1"/>
          </p:cNvGraphicFramePr>
          <p:nvPr/>
        </p:nvGraphicFramePr>
        <p:xfrm>
          <a:off x="685800" y="4617720"/>
          <a:ext cx="7848600" cy="2017776"/>
        </p:xfrm>
        <a:graphic>
          <a:graphicData uri="http://schemas.openxmlformats.org/drawingml/2006/table">
            <a:tbl>
              <a:tblPr firstRow="1" bandRow="1">
                <a:tableStyleId>{5C22544A-7EE6-4342-B048-85BDC9FD1C3A}</a:tableStyleId>
              </a:tblPr>
              <a:tblGrid>
                <a:gridCol w="4572000"/>
                <a:gridCol w="3276600"/>
              </a:tblGrid>
              <a:tr h="266088">
                <a:tc>
                  <a:txBody>
                    <a:bodyPr/>
                    <a:lstStyle/>
                    <a:p>
                      <a:endParaRPr lang="en-US" dirty="0"/>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68808">
                <a:tc>
                  <a:txBody>
                    <a:bodyPr/>
                    <a:lstStyle/>
                    <a:p>
                      <a:pPr algn="just"/>
                      <a:r>
                        <a:rPr kumimoji="0" lang="en-IN" sz="1800" b="1" kern="1200" cap="all" dirty="0" smtClean="0">
                          <a:solidFill>
                            <a:schemeClr val="dk1"/>
                          </a:solidFill>
                          <a:latin typeface="Bookman Old Style" pitchFamily="18" charset="0"/>
                          <a:ea typeface="+mn-ea"/>
                          <a:cs typeface="+mn-cs"/>
                        </a:rPr>
                        <a:t>FEM (</a:t>
                      </a:r>
                      <a:r>
                        <a:rPr kumimoji="0" lang="en-IN" sz="2000" b="1" kern="1200" dirty="0" smtClean="0">
                          <a:solidFill>
                            <a:srgbClr val="FF0000"/>
                          </a:solidFill>
                          <a:latin typeface="Bookman Old Style" pitchFamily="18" charset="0"/>
                          <a:ea typeface="+mn-ea"/>
                          <a:cs typeface="+mn-cs"/>
                        </a:rPr>
                        <a:t>Remittance of Assets</a:t>
                      </a:r>
                      <a:r>
                        <a:rPr kumimoji="0" lang="en-IN" sz="1800" b="1" kern="1200" cap="all" dirty="0" smtClean="0">
                          <a:solidFill>
                            <a:schemeClr val="dk1"/>
                          </a:solidFill>
                          <a:latin typeface="Bookman Old Style" pitchFamily="18" charset="0"/>
                          <a:ea typeface="+mn-ea"/>
                          <a:cs typeface="+mn-cs"/>
                        </a:rPr>
                        <a:t>) </a:t>
                      </a:r>
                      <a:r>
                        <a:rPr kumimoji="0" lang="en-IN" sz="1800" b="1" kern="1200" dirty="0" smtClean="0">
                          <a:solidFill>
                            <a:schemeClr val="dk1"/>
                          </a:solidFill>
                          <a:latin typeface="Bookman Old Style" pitchFamily="18" charset="0"/>
                          <a:ea typeface="+mn-ea"/>
                          <a:cs typeface="+mn-cs"/>
                        </a:rPr>
                        <a:t>Regulations: </a:t>
                      </a:r>
                      <a:r>
                        <a:rPr kumimoji="0" lang="en-IN" sz="1400" b="1" kern="1200" dirty="0" smtClean="0">
                          <a:solidFill>
                            <a:schemeClr val="dk1"/>
                          </a:solidFill>
                          <a:latin typeface="Bookman Old Style" pitchFamily="18" charset="0"/>
                          <a:ea typeface="+mn-ea"/>
                          <a:cs typeface="+mn-cs"/>
                        </a:rPr>
                        <a:t>Remittance</a:t>
                      </a:r>
                      <a:r>
                        <a:rPr kumimoji="0" lang="en-US" sz="1400" b="1" i="0" kern="1200" dirty="0" smtClean="0">
                          <a:solidFill>
                            <a:schemeClr val="dk1"/>
                          </a:solidFill>
                          <a:latin typeface="Bookman Old Style" pitchFamily="18" charset="0"/>
                          <a:ea typeface="+mn-ea"/>
                          <a:cs typeface="+mn-cs"/>
                        </a:rPr>
                        <a:t> outside India by a person whether resident in India or not, of assets in India</a:t>
                      </a:r>
                      <a:endParaRPr lang="en-US" sz="1400" b="1" i="0" dirty="0">
                        <a:latin typeface="Bookman Old Style" pitchFamily="18" charset="0"/>
                      </a:endParaRPr>
                    </a:p>
                  </a:txBody>
                  <a:tcPr marT="9144" marB="91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IN" sz="2000" b="1" kern="1200" dirty="0" smtClean="0">
                          <a:solidFill>
                            <a:srgbClr val="FF0000"/>
                          </a:solidFill>
                          <a:latin typeface="Bookman Old Style" pitchFamily="18" charset="0"/>
                          <a:ea typeface="+mn-ea"/>
                          <a:cs typeface="+mn-cs"/>
                        </a:rPr>
                        <a:t>NRI</a:t>
                      </a:r>
                      <a:r>
                        <a:rPr kumimoji="0" lang="en-IN" sz="2000" b="1" kern="1200" dirty="0" smtClean="0">
                          <a:solidFill>
                            <a:schemeClr val="dk1"/>
                          </a:solidFill>
                          <a:latin typeface="Bookman Old Style" pitchFamily="18" charset="0"/>
                          <a:ea typeface="+mn-ea"/>
                          <a:cs typeface="+mn-cs"/>
                        </a:rPr>
                        <a:t> means a person resident outside India who is a citizen of India</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IN" sz="1800" b="1" kern="1200" dirty="0" smtClean="0">
                          <a:solidFill>
                            <a:srgbClr val="FF0000"/>
                          </a:solidFill>
                          <a:latin typeface="+mn-lt"/>
                          <a:ea typeface="+mn-ea"/>
                          <a:cs typeface="+mn-cs"/>
                        </a:rPr>
                        <a:t>PIO is excluded</a:t>
                      </a:r>
                      <a:r>
                        <a:rPr kumimoji="0" lang="en-US" sz="3200" b="1" kern="1200" dirty="0" smtClean="0">
                          <a:solidFill>
                            <a:srgbClr val="FF0000"/>
                          </a:solidFill>
                          <a:latin typeface="Bookman Old Style" pitchFamily="18" charset="0"/>
                          <a:ea typeface="+mn-ea"/>
                          <a:cs typeface="+mn-cs"/>
                        </a:rPr>
                        <a:t> </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457200"/>
          </a:xfrm>
        </p:spPr>
        <p:txBody>
          <a:bodyPr>
            <a:noAutofit/>
          </a:bodyPr>
          <a:lstStyle/>
          <a:p>
            <a:pPr algn="ctr"/>
            <a:r>
              <a:rPr lang="en-IN" sz="3200" b="1" dirty="0" smtClean="0">
                <a:solidFill>
                  <a:srgbClr val="FF0000"/>
                </a:solidFill>
                <a:latin typeface="Bookman Old Style" pitchFamily="18" charset="0"/>
              </a:rPr>
              <a:t>Definition of PIOs</a:t>
            </a:r>
            <a:endParaRPr lang="en-US" sz="3200" dirty="0"/>
          </a:p>
        </p:txBody>
      </p:sp>
      <p:graphicFrame>
        <p:nvGraphicFramePr>
          <p:cNvPr id="3" name="Table 2"/>
          <p:cNvGraphicFramePr>
            <a:graphicFrameLocks noGrp="1"/>
          </p:cNvGraphicFramePr>
          <p:nvPr/>
        </p:nvGraphicFramePr>
        <p:xfrm>
          <a:off x="228600" y="457200"/>
          <a:ext cx="8686800" cy="2464526"/>
        </p:xfrm>
        <a:graphic>
          <a:graphicData uri="http://schemas.openxmlformats.org/drawingml/2006/table">
            <a:tbl>
              <a:tblPr firstRow="1" bandRow="1">
                <a:tableStyleId>{5C22544A-7EE6-4342-B048-85BDC9FD1C3A}</a:tableStyleId>
              </a:tblPr>
              <a:tblGrid>
                <a:gridCol w="2362200"/>
                <a:gridCol w="6324600"/>
              </a:tblGrid>
              <a:tr h="391886">
                <a:tc>
                  <a:txBody>
                    <a:bodyPr/>
                    <a:lstStyle/>
                    <a:p>
                      <a:pPr algn="ctr"/>
                      <a:r>
                        <a:rPr lang="en-US" dirty="0" smtClean="0">
                          <a:solidFill>
                            <a:schemeClr val="tx1"/>
                          </a:solidFill>
                        </a:rPr>
                        <a:t>REGULATIONS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DEFINITION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171">
                <a:tc>
                  <a:txBody>
                    <a:bodyPr/>
                    <a:lstStyle/>
                    <a:p>
                      <a:r>
                        <a:rPr kumimoji="0" lang="en-IN" sz="1400" b="1" kern="1200" cap="all" dirty="0" smtClean="0">
                          <a:solidFill>
                            <a:schemeClr val="dk1"/>
                          </a:solidFill>
                          <a:latin typeface="Bookman Old Style" pitchFamily="18" charset="0"/>
                          <a:ea typeface="+mn-ea"/>
                          <a:cs typeface="+mn-cs"/>
                        </a:rPr>
                        <a:t>FEM (</a:t>
                      </a:r>
                      <a:r>
                        <a:rPr kumimoji="0" lang="en-IN" sz="1400" b="1" kern="1200" dirty="0" smtClean="0">
                          <a:solidFill>
                            <a:srgbClr val="FF0000"/>
                          </a:solidFill>
                          <a:latin typeface="Bookman Old Style" pitchFamily="18" charset="0"/>
                          <a:ea typeface="+mn-ea"/>
                          <a:cs typeface="+mn-cs"/>
                        </a:rPr>
                        <a:t>Deposit</a:t>
                      </a:r>
                      <a:r>
                        <a:rPr kumimoji="0" lang="en-IN" sz="1400" b="1" kern="1200" cap="all" dirty="0" smtClean="0">
                          <a:solidFill>
                            <a:schemeClr val="dk1"/>
                          </a:solidFill>
                          <a:latin typeface="Bookman Old Style" pitchFamily="18" charset="0"/>
                          <a:ea typeface="+mn-ea"/>
                          <a:cs typeface="+mn-cs"/>
                        </a:rPr>
                        <a:t>) </a:t>
                      </a:r>
                      <a:r>
                        <a:rPr kumimoji="0" lang="en-IN" sz="1400" b="1" kern="1200" dirty="0" smtClean="0">
                          <a:solidFill>
                            <a:schemeClr val="dk1"/>
                          </a:solidFill>
                          <a:latin typeface="Bookman Old Style" pitchFamily="18" charset="0"/>
                          <a:ea typeface="+mn-ea"/>
                          <a:cs typeface="+mn-cs"/>
                        </a:rPr>
                        <a:t>Regulations</a:t>
                      </a:r>
                      <a:endParaRPr lang="en-US" sz="14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0" lang="en-IN" sz="1000" b="1" kern="1200" dirty="0" smtClean="0">
                          <a:solidFill>
                            <a:srgbClr val="FF0000"/>
                          </a:solidFill>
                          <a:latin typeface="Bookman Old Style" pitchFamily="18" charset="0"/>
                          <a:ea typeface="+mn-ea"/>
                          <a:cs typeface="+mn-cs"/>
                        </a:rPr>
                        <a:t>PIO means  </a:t>
                      </a:r>
                      <a:r>
                        <a:rPr kumimoji="0" lang="en-IN" sz="1000" kern="1200" dirty="0" smtClean="0">
                          <a:solidFill>
                            <a:schemeClr val="dk1"/>
                          </a:solidFill>
                          <a:latin typeface="Bookman Old Style" pitchFamily="18" charset="0"/>
                          <a:ea typeface="+mn-ea"/>
                          <a:cs typeface="+mn-cs"/>
                        </a:rPr>
                        <a:t>a person </a:t>
                      </a:r>
                      <a:r>
                        <a:rPr kumimoji="0" lang="en-IN" sz="1000" kern="1200" dirty="0" smtClean="0">
                          <a:solidFill>
                            <a:srgbClr val="FF0000"/>
                          </a:solidFill>
                          <a:latin typeface="Bookman Old Style" pitchFamily="18" charset="0"/>
                          <a:ea typeface="+mn-ea"/>
                          <a:cs typeface="+mn-cs"/>
                        </a:rPr>
                        <a:t>resident outside India </a:t>
                      </a:r>
                      <a:r>
                        <a:rPr kumimoji="0" lang="en-IN" sz="1000" kern="1200" dirty="0" smtClean="0">
                          <a:solidFill>
                            <a:schemeClr val="dk1"/>
                          </a:solidFill>
                          <a:latin typeface="Bookman Old Style" pitchFamily="18" charset="0"/>
                          <a:ea typeface="+mn-ea"/>
                          <a:cs typeface="+mn-cs"/>
                        </a:rPr>
                        <a:t>who is a citizen of any country </a:t>
                      </a:r>
                      <a:r>
                        <a:rPr kumimoji="0" lang="en-IN" sz="1000" kern="1200" dirty="0" smtClean="0">
                          <a:solidFill>
                            <a:srgbClr val="FF0000"/>
                          </a:solidFill>
                          <a:latin typeface="Bookman Old Style" pitchFamily="18" charset="0"/>
                          <a:ea typeface="+mn-ea"/>
                          <a:cs typeface="+mn-cs"/>
                        </a:rPr>
                        <a:t>other than Bangladesh or Pakistan</a:t>
                      </a:r>
                      <a:r>
                        <a:rPr kumimoji="0" lang="en-IN" sz="1000" kern="1200" dirty="0" smtClean="0">
                          <a:solidFill>
                            <a:schemeClr val="dk1"/>
                          </a:solidFill>
                          <a:latin typeface="Bookman Old Style" pitchFamily="18" charset="0"/>
                          <a:ea typeface="+mn-ea"/>
                          <a:cs typeface="+mn-cs"/>
                        </a:rPr>
                        <a:t> or such other country as may be specified by the Central Government, satisfying the following conditions: </a:t>
                      </a:r>
                    </a:p>
                    <a:p>
                      <a:r>
                        <a:rPr kumimoji="0" lang="en-IN" sz="1000" kern="1200" dirty="0" smtClean="0">
                          <a:solidFill>
                            <a:schemeClr val="dk1"/>
                          </a:solidFill>
                          <a:latin typeface="Bookman Old Style" pitchFamily="18" charset="0"/>
                          <a:ea typeface="+mn-ea"/>
                          <a:cs typeface="+mn-cs"/>
                        </a:rPr>
                        <a:t>a) Who </a:t>
                      </a:r>
                      <a:r>
                        <a:rPr kumimoji="0" lang="en-IN" sz="1000" b="1" kern="1200" dirty="0" smtClean="0">
                          <a:solidFill>
                            <a:srgbClr val="FF0000"/>
                          </a:solidFill>
                          <a:latin typeface="Bookman Old Style" pitchFamily="18" charset="0"/>
                          <a:ea typeface="+mn-ea"/>
                          <a:cs typeface="+mn-cs"/>
                        </a:rPr>
                        <a:t>was a citizen of India </a:t>
                      </a:r>
                      <a:r>
                        <a:rPr kumimoji="0" lang="en-IN" sz="1000" kern="1200" dirty="0" smtClean="0">
                          <a:solidFill>
                            <a:schemeClr val="dk1"/>
                          </a:solidFill>
                          <a:latin typeface="Bookman Old Style" pitchFamily="18" charset="0"/>
                          <a:ea typeface="+mn-ea"/>
                          <a:cs typeface="+mn-cs"/>
                        </a:rPr>
                        <a:t>by virtue of the Constitution of India or the Citizenship Act, 1955 (57 of 1955); or b) Who belonged to a territory that became part of India after the 15th day of August, 1947; or c) Who </a:t>
                      </a:r>
                      <a:r>
                        <a:rPr kumimoji="0" lang="en-IN" sz="1000" b="1" kern="1200" dirty="0" smtClean="0">
                          <a:solidFill>
                            <a:srgbClr val="FF0000"/>
                          </a:solidFill>
                          <a:latin typeface="Bookman Old Style" pitchFamily="18" charset="0"/>
                          <a:ea typeface="+mn-ea"/>
                          <a:cs typeface="+mn-cs"/>
                        </a:rPr>
                        <a:t>is a child or a grandchild or a great grandchild of a citizen of India or of a person referred to in clause (a) or (b); </a:t>
                      </a:r>
                      <a:r>
                        <a:rPr kumimoji="0" lang="en-IN" sz="1000" b="1" kern="1200" dirty="0" smtClean="0">
                          <a:solidFill>
                            <a:schemeClr val="dk1"/>
                          </a:solidFill>
                          <a:latin typeface="Bookman Old Style" pitchFamily="18" charset="0"/>
                          <a:ea typeface="+mn-ea"/>
                          <a:cs typeface="+mn-cs"/>
                        </a:rPr>
                        <a:t>or d) </a:t>
                      </a:r>
                      <a:r>
                        <a:rPr kumimoji="0" lang="en-IN" sz="1000" b="1" kern="1200" dirty="0" smtClean="0">
                          <a:solidFill>
                            <a:srgbClr val="FF0000"/>
                          </a:solidFill>
                          <a:latin typeface="Bookman Old Style" pitchFamily="18" charset="0"/>
                          <a:ea typeface="+mn-ea"/>
                          <a:cs typeface="+mn-cs"/>
                        </a:rPr>
                        <a:t>Who is a spouse of foreign origin of a citizen of India or spouse of foreign origin </a:t>
                      </a:r>
                      <a:r>
                        <a:rPr kumimoji="0" lang="en-IN" sz="1000" kern="1200" dirty="0" smtClean="0">
                          <a:solidFill>
                            <a:schemeClr val="dk1"/>
                          </a:solidFill>
                          <a:latin typeface="Bookman Old Style" pitchFamily="18" charset="0"/>
                          <a:ea typeface="+mn-ea"/>
                          <a:cs typeface="+mn-cs"/>
                        </a:rPr>
                        <a:t>of a person referred to in clause (a) or (b) or (c) </a:t>
                      </a:r>
                    </a:p>
                    <a:p>
                      <a:r>
                        <a:rPr kumimoji="0" lang="en-IN" sz="1000" b="1" kern="1200" dirty="0" smtClean="0">
                          <a:solidFill>
                            <a:srgbClr val="FF0000"/>
                          </a:solidFill>
                          <a:latin typeface="Bookman Old Style" pitchFamily="18" charset="0"/>
                          <a:ea typeface="+mn-ea"/>
                          <a:cs typeface="+mn-cs"/>
                        </a:rPr>
                        <a:t>Explanation</a:t>
                      </a:r>
                      <a:r>
                        <a:rPr kumimoji="0" lang="en-IN" sz="1000" kern="1200" dirty="0" smtClean="0">
                          <a:solidFill>
                            <a:schemeClr val="dk1"/>
                          </a:solidFill>
                          <a:latin typeface="Bookman Old Style" pitchFamily="18" charset="0"/>
                          <a:ea typeface="+mn-ea"/>
                          <a:cs typeface="+mn-cs"/>
                        </a:rPr>
                        <a:t>: for the purpose of this sub-regulation, the expression ‘Person of Indian Origin’ </a:t>
                      </a:r>
                      <a:r>
                        <a:rPr kumimoji="0" lang="en-IN" sz="1000" b="1" kern="1200" dirty="0" smtClean="0">
                          <a:solidFill>
                            <a:srgbClr val="FF0000"/>
                          </a:solidFill>
                          <a:latin typeface="Bookman Old Style" pitchFamily="18" charset="0"/>
                          <a:ea typeface="+mn-ea"/>
                          <a:cs typeface="+mn-cs"/>
                        </a:rPr>
                        <a:t>includes an ‘Overseas Citizen of India’ cardholder within the meaning of Section 7(A) of the Citizenship Act, 1955</a:t>
                      </a:r>
                      <a:r>
                        <a:rPr kumimoji="0" lang="en-IN" sz="1000" kern="1200" dirty="0" smtClean="0">
                          <a:solidFill>
                            <a:schemeClr val="dk1"/>
                          </a:solidFill>
                          <a:latin typeface="Bookman Old Style" pitchFamily="18" charset="0"/>
                          <a:ea typeface="+mn-ea"/>
                          <a:cs typeface="+mn-cs"/>
                        </a:rPr>
                        <a:t>. </a:t>
                      </a:r>
                    </a:p>
                    <a:p>
                      <a:endParaRPr kumimoji="0" lang="en-US" sz="1000" kern="1200" dirty="0" smtClean="0">
                        <a:solidFill>
                          <a:schemeClr val="dk1"/>
                        </a:solidFill>
                        <a:latin typeface="Bookman Old Style" pitchFamily="18" charset="0"/>
                        <a:ea typeface="+mn-ea"/>
                        <a:cs typeface="+mn-cs"/>
                      </a:endParaRPr>
                    </a:p>
                    <a:p>
                      <a:endParaRPr kumimoji="0" lang="en-IN" sz="1000" kern="1200" dirty="0" smtClean="0">
                        <a:solidFill>
                          <a:schemeClr val="dk1"/>
                        </a:solidFill>
                        <a:latin typeface="Bookman Old Style"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5171">
                <a:tc>
                  <a:txBody>
                    <a:bodyPr/>
                    <a:lstStyle/>
                    <a:p>
                      <a:r>
                        <a:rPr kumimoji="0" lang="en-IN" sz="1400" b="1" kern="1200" cap="all" dirty="0" smtClean="0">
                          <a:solidFill>
                            <a:schemeClr val="dk1"/>
                          </a:solidFill>
                          <a:latin typeface="Bookman Old Style" pitchFamily="18" charset="0"/>
                          <a:ea typeface="+mn-ea"/>
                          <a:cs typeface="+mn-cs"/>
                        </a:rPr>
                        <a:t>FEM (</a:t>
                      </a:r>
                      <a:r>
                        <a:rPr kumimoji="0" lang="en-IN" sz="1400" b="1" kern="1200" dirty="0" smtClean="0">
                          <a:solidFill>
                            <a:srgbClr val="FF0000"/>
                          </a:solidFill>
                          <a:latin typeface="Bookman Old Style" pitchFamily="18" charset="0"/>
                          <a:ea typeface="+mn-ea"/>
                          <a:cs typeface="+mn-cs"/>
                        </a:rPr>
                        <a:t>Remittance of Assets</a:t>
                      </a:r>
                      <a:r>
                        <a:rPr kumimoji="0" lang="en-IN" sz="1400" b="1" kern="1200" dirty="0" smtClean="0">
                          <a:solidFill>
                            <a:schemeClr val="dk1"/>
                          </a:solidFill>
                          <a:latin typeface="Bookman Old Style" pitchFamily="18" charset="0"/>
                          <a:ea typeface="+mn-ea"/>
                          <a:cs typeface="+mn-cs"/>
                        </a:rPr>
                        <a:t>) Regulations</a:t>
                      </a:r>
                      <a:endParaRPr kumimoji="0" lang="en-US" sz="1400" b="1" kern="1200" dirty="0">
                        <a:solidFill>
                          <a:schemeClr val="dk1"/>
                        </a:solidFill>
                        <a:latin typeface="Bookman Old Style"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r h="783771">
                <a:tc>
                  <a:txBody>
                    <a:bodyPr/>
                    <a:lstStyle/>
                    <a:p>
                      <a:r>
                        <a:rPr kumimoji="0" lang="en-IN" sz="1400" b="1" kern="1200" cap="all" dirty="0" smtClean="0">
                          <a:solidFill>
                            <a:schemeClr val="dk1"/>
                          </a:solidFill>
                          <a:latin typeface="Bookman Old Style" pitchFamily="18" charset="0"/>
                          <a:ea typeface="+mn-ea"/>
                          <a:cs typeface="+mn-cs"/>
                        </a:rPr>
                        <a:t>FEM (</a:t>
                      </a:r>
                      <a:r>
                        <a:rPr kumimoji="0" lang="en-IN" sz="1400" b="1" kern="1200" dirty="0" smtClean="0">
                          <a:solidFill>
                            <a:srgbClr val="FF0000"/>
                          </a:solidFill>
                          <a:latin typeface="Bookman Old Style" pitchFamily="18" charset="0"/>
                          <a:ea typeface="+mn-ea"/>
                          <a:cs typeface="+mn-cs"/>
                        </a:rPr>
                        <a:t>Borrowing and Lending In Rupees</a:t>
                      </a:r>
                      <a:r>
                        <a:rPr kumimoji="0" lang="en-IN" sz="1400" b="1" kern="1200" dirty="0" smtClean="0">
                          <a:solidFill>
                            <a:schemeClr val="dk1"/>
                          </a:solidFill>
                          <a:latin typeface="Bookman Old Style" pitchFamily="18" charset="0"/>
                          <a:ea typeface="+mn-ea"/>
                          <a:cs typeface="+mn-cs"/>
                        </a:rPr>
                        <a:t>) Regulations</a:t>
                      </a:r>
                      <a:endParaRPr lang="en-US" sz="14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r>
            </a:tbl>
          </a:graphicData>
        </a:graphic>
      </p:graphicFrame>
      <p:graphicFrame>
        <p:nvGraphicFramePr>
          <p:cNvPr id="4" name="Table 3"/>
          <p:cNvGraphicFramePr>
            <a:graphicFrameLocks noGrp="1"/>
          </p:cNvGraphicFramePr>
          <p:nvPr/>
        </p:nvGraphicFramePr>
        <p:xfrm>
          <a:off x="228600" y="2590800"/>
          <a:ext cx="8686800" cy="2164080"/>
        </p:xfrm>
        <a:graphic>
          <a:graphicData uri="http://schemas.openxmlformats.org/drawingml/2006/table">
            <a:tbl>
              <a:tblPr firstRow="1" bandRow="1">
                <a:tableStyleId>{5C22544A-7EE6-4342-B048-85BDC9FD1C3A}</a:tableStyleId>
              </a:tblPr>
              <a:tblGrid>
                <a:gridCol w="2362200"/>
                <a:gridCol w="6324600"/>
              </a:tblGrid>
              <a:tr h="1828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72992">
                <a:tc>
                  <a:txBody>
                    <a:bodyPr/>
                    <a:lstStyle/>
                    <a:p>
                      <a:r>
                        <a:rPr kumimoji="0" lang="en-IN" sz="1400" b="1" kern="1200" cap="all" dirty="0" smtClean="0">
                          <a:solidFill>
                            <a:schemeClr val="dk1"/>
                          </a:solidFill>
                          <a:latin typeface="Bookman Old Style" pitchFamily="18" charset="0"/>
                          <a:ea typeface="+mn-ea"/>
                          <a:cs typeface="+mn-cs"/>
                        </a:rPr>
                        <a:t>FEM (</a:t>
                      </a:r>
                      <a:r>
                        <a:rPr kumimoji="0" lang="en-IN" sz="1400" b="1" kern="1200" dirty="0" smtClean="0">
                          <a:solidFill>
                            <a:srgbClr val="FF0000"/>
                          </a:solidFill>
                          <a:latin typeface="Bookman Old Style" pitchFamily="18" charset="0"/>
                          <a:ea typeface="+mn-ea"/>
                          <a:cs typeface="+mn-cs"/>
                        </a:rPr>
                        <a:t>Investment in Firm or Proprietary Concern in India</a:t>
                      </a:r>
                      <a:r>
                        <a:rPr kumimoji="0" lang="en-IN" sz="1400" b="1" kern="1200" dirty="0" smtClean="0">
                          <a:solidFill>
                            <a:schemeClr val="dk1"/>
                          </a:solidFill>
                          <a:latin typeface="Bookman Old Style" pitchFamily="18" charset="0"/>
                          <a:ea typeface="+mn-ea"/>
                          <a:cs typeface="+mn-cs"/>
                        </a:rPr>
                        <a:t>) Regulations</a:t>
                      </a:r>
                      <a:endParaRPr kumimoji="0" lang="en-US" sz="1400" kern="1200" dirty="0">
                        <a:solidFill>
                          <a:schemeClr val="dk1"/>
                        </a:solidFill>
                        <a:latin typeface="Bookman Old Style"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IN" sz="1600" b="1" kern="1200" dirty="0" smtClean="0">
                          <a:solidFill>
                            <a:srgbClr val="FF0000"/>
                          </a:solidFill>
                          <a:latin typeface="Bookman Old Style" pitchFamily="18" charset="0"/>
                          <a:ea typeface="+mn-ea"/>
                          <a:cs typeface="+mn-cs"/>
                        </a:rPr>
                        <a:t>PIO</a:t>
                      </a:r>
                      <a:r>
                        <a:rPr kumimoji="0" lang="en-IN" sz="1600" b="1" kern="1200" baseline="0" dirty="0" smtClean="0">
                          <a:solidFill>
                            <a:schemeClr val="dk1"/>
                          </a:solidFill>
                          <a:latin typeface="Bookman Old Style" pitchFamily="18" charset="0"/>
                          <a:ea typeface="+mn-ea"/>
                          <a:cs typeface="+mn-cs"/>
                        </a:rPr>
                        <a:t> </a:t>
                      </a:r>
                      <a:r>
                        <a:rPr kumimoji="0" lang="en-IN" sz="1600" b="1" kern="1200" dirty="0" smtClean="0">
                          <a:solidFill>
                            <a:schemeClr val="dk1"/>
                          </a:solidFill>
                          <a:latin typeface="Bookman Old Style" pitchFamily="18" charset="0"/>
                          <a:ea typeface="+mn-ea"/>
                          <a:cs typeface="+mn-cs"/>
                        </a:rPr>
                        <a:t>means a citizen of any country other than </a:t>
                      </a:r>
                      <a:r>
                        <a:rPr kumimoji="0" lang="en-IN" sz="1600" b="1" u="sng" kern="1200" dirty="0" smtClean="0">
                          <a:solidFill>
                            <a:schemeClr val="dk1"/>
                          </a:solidFill>
                          <a:latin typeface="Bookman Old Style" pitchFamily="18" charset="0"/>
                          <a:ea typeface="+mn-ea"/>
                          <a:cs typeface="+mn-cs"/>
                        </a:rPr>
                        <a:t>Bangladesh or Pakistan </a:t>
                      </a:r>
                      <a:r>
                        <a:rPr kumimoji="0" lang="en-IN" sz="1600" b="1" u="sng" kern="1200" dirty="0" smtClean="0">
                          <a:solidFill>
                            <a:srgbClr val="FF0000"/>
                          </a:solidFill>
                          <a:latin typeface="Bookman Old Style" pitchFamily="18" charset="0"/>
                          <a:ea typeface="+mn-ea"/>
                          <a:cs typeface="+mn-cs"/>
                        </a:rPr>
                        <a:t>or Sri Lanka</a:t>
                      </a:r>
                      <a:r>
                        <a:rPr kumimoji="0" lang="en-IN" sz="1600" b="1" kern="1200" dirty="0" smtClean="0">
                          <a:solidFill>
                            <a:schemeClr val="dk1"/>
                          </a:solidFill>
                          <a:latin typeface="Bookman Old Style" pitchFamily="18" charset="0"/>
                          <a:ea typeface="+mn-ea"/>
                          <a:cs typeface="+mn-cs"/>
                        </a:rPr>
                        <a:t>, </a:t>
                      </a:r>
                      <a:r>
                        <a:rPr kumimoji="0" lang="en-IN" sz="1600" b="1" kern="1200" dirty="0" smtClean="0">
                          <a:solidFill>
                            <a:srgbClr val="FF0000"/>
                          </a:solidFill>
                          <a:latin typeface="Bookman Old Style" pitchFamily="18" charset="0"/>
                          <a:ea typeface="+mn-ea"/>
                          <a:cs typeface="+mn-cs"/>
                        </a:rPr>
                        <a:t>if</a:t>
                      </a:r>
                    </a:p>
                    <a:p>
                      <a:r>
                        <a:rPr kumimoji="0" lang="en-IN" sz="1600" b="1" kern="1200" dirty="0" smtClean="0">
                          <a:solidFill>
                            <a:srgbClr val="FF0000"/>
                          </a:solidFill>
                          <a:latin typeface="Bookman Old Style" pitchFamily="18" charset="0"/>
                          <a:ea typeface="+mn-ea"/>
                          <a:cs typeface="+mn-cs"/>
                        </a:rPr>
                        <a:t>(</a:t>
                      </a:r>
                      <a:r>
                        <a:rPr kumimoji="0" lang="en-IN" sz="1600" b="1" i="1" kern="1200" dirty="0" smtClean="0">
                          <a:solidFill>
                            <a:srgbClr val="FF0000"/>
                          </a:solidFill>
                          <a:latin typeface="Bookman Old Style" pitchFamily="18" charset="0"/>
                          <a:ea typeface="+mn-ea"/>
                          <a:cs typeface="+mn-cs"/>
                        </a:rPr>
                        <a:t>a</a:t>
                      </a:r>
                      <a:r>
                        <a:rPr kumimoji="0" lang="en-IN" sz="1600" b="1" kern="1200" dirty="0" smtClean="0">
                          <a:solidFill>
                            <a:srgbClr val="FF0000"/>
                          </a:solidFill>
                          <a:latin typeface="Bookman Old Style" pitchFamily="18" charset="0"/>
                          <a:ea typeface="+mn-ea"/>
                          <a:cs typeface="+mn-cs"/>
                        </a:rPr>
                        <a:t>)</a:t>
                      </a:r>
                      <a:r>
                        <a:rPr kumimoji="0" lang="en-IN" sz="1600" b="1" kern="1200" dirty="0" smtClean="0">
                          <a:solidFill>
                            <a:schemeClr val="dk1"/>
                          </a:solidFill>
                          <a:latin typeface="Bookman Old Style" pitchFamily="18" charset="0"/>
                          <a:ea typeface="+mn-ea"/>
                          <a:cs typeface="+mn-cs"/>
                        </a:rPr>
                        <a:t> he at any time held Indian passport</a:t>
                      </a:r>
                      <a:r>
                        <a:rPr kumimoji="0" lang="en-IN" sz="1600" b="1" kern="1200" baseline="0" dirty="0" smtClean="0">
                          <a:solidFill>
                            <a:schemeClr val="dk1"/>
                          </a:solidFill>
                          <a:latin typeface="Bookman Old Style" pitchFamily="18" charset="0"/>
                          <a:ea typeface="+mn-ea"/>
                          <a:cs typeface="+mn-cs"/>
                        </a:rPr>
                        <a:t> </a:t>
                      </a:r>
                      <a:r>
                        <a:rPr kumimoji="0" lang="en-IN" sz="1600" b="1" kern="1200" dirty="0" smtClean="0">
                          <a:solidFill>
                            <a:srgbClr val="FF0000"/>
                          </a:solidFill>
                          <a:latin typeface="Bookman Old Style" pitchFamily="18" charset="0"/>
                          <a:ea typeface="+mn-ea"/>
                          <a:cs typeface="+mn-cs"/>
                        </a:rPr>
                        <a:t>or </a:t>
                      </a:r>
                    </a:p>
                    <a:p>
                      <a:pPr marL="339725" indent="-339725"/>
                      <a:r>
                        <a:rPr kumimoji="0" lang="en-IN" sz="1600" b="1" kern="1200" dirty="0" smtClean="0">
                          <a:solidFill>
                            <a:srgbClr val="FF0000"/>
                          </a:solidFill>
                          <a:latin typeface="Bookman Old Style" pitchFamily="18" charset="0"/>
                          <a:ea typeface="+mn-ea"/>
                          <a:cs typeface="+mn-cs"/>
                        </a:rPr>
                        <a:t>(</a:t>
                      </a:r>
                      <a:r>
                        <a:rPr kumimoji="0" lang="en-IN" sz="1600" b="1" i="1" kern="1200" dirty="0" smtClean="0">
                          <a:solidFill>
                            <a:srgbClr val="FF0000"/>
                          </a:solidFill>
                          <a:latin typeface="Bookman Old Style" pitchFamily="18" charset="0"/>
                          <a:ea typeface="+mn-ea"/>
                          <a:cs typeface="+mn-cs"/>
                        </a:rPr>
                        <a:t>b</a:t>
                      </a:r>
                      <a:r>
                        <a:rPr kumimoji="0" lang="en-IN" sz="1600" b="1" kern="1200" dirty="0" smtClean="0">
                          <a:solidFill>
                            <a:srgbClr val="FF0000"/>
                          </a:solidFill>
                          <a:latin typeface="Bookman Old Style" pitchFamily="18" charset="0"/>
                          <a:ea typeface="+mn-ea"/>
                          <a:cs typeface="+mn-cs"/>
                        </a:rPr>
                        <a:t>) </a:t>
                      </a:r>
                      <a:r>
                        <a:rPr kumimoji="0" lang="en-IN" sz="1600" b="1" kern="1200" dirty="0" smtClean="0">
                          <a:solidFill>
                            <a:schemeClr val="dk1"/>
                          </a:solidFill>
                          <a:latin typeface="Bookman Old Style" pitchFamily="18" charset="0"/>
                          <a:ea typeface="+mn-ea"/>
                          <a:cs typeface="+mn-cs"/>
                        </a:rPr>
                        <a:t>he or either of his parents or any of his grandparents was a citizen of India</a:t>
                      </a:r>
                      <a:r>
                        <a:rPr kumimoji="0" lang="en-IN" sz="1600" b="1" kern="1200" baseline="0" dirty="0" smtClean="0">
                          <a:solidFill>
                            <a:schemeClr val="dk1"/>
                          </a:solidFill>
                          <a:latin typeface="Bookman Old Style" pitchFamily="18" charset="0"/>
                          <a:ea typeface="+mn-ea"/>
                          <a:cs typeface="+mn-cs"/>
                        </a:rPr>
                        <a:t> </a:t>
                      </a:r>
                      <a:r>
                        <a:rPr kumimoji="0" lang="en-IN" sz="1600" b="1" kern="1200" dirty="0" smtClean="0">
                          <a:solidFill>
                            <a:srgbClr val="FF0000"/>
                          </a:solidFill>
                          <a:latin typeface="Bookman Old Style" pitchFamily="18" charset="0"/>
                          <a:ea typeface="+mn-ea"/>
                          <a:cs typeface="+mn-cs"/>
                        </a:rPr>
                        <a:t>or </a:t>
                      </a:r>
                    </a:p>
                    <a:p>
                      <a:pPr marL="339725" indent="-339725"/>
                      <a:r>
                        <a:rPr kumimoji="0" lang="en-IN" sz="1600" b="1" kern="1200" dirty="0" smtClean="0">
                          <a:solidFill>
                            <a:srgbClr val="FF0000"/>
                          </a:solidFill>
                          <a:latin typeface="Bookman Old Style" pitchFamily="18" charset="0"/>
                          <a:ea typeface="+mn-ea"/>
                          <a:cs typeface="+mn-cs"/>
                        </a:rPr>
                        <a:t>(</a:t>
                      </a:r>
                      <a:r>
                        <a:rPr kumimoji="0" lang="en-IN" sz="1600" b="1" i="1" kern="1200" dirty="0" smtClean="0">
                          <a:solidFill>
                            <a:srgbClr val="FF0000"/>
                          </a:solidFill>
                          <a:latin typeface="Bookman Old Style" pitchFamily="18" charset="0"/>
                          <a:ea typeface="+mn-ea"/>
                          <a:cs typeface="+mn-cs"/>
                        </a:rPr>
                        <a:t>c</a:t>
                      </a:r>
                      <a:r>
                        <a:rPr kumimoji="0" lang="en-IN" sz="1600" b="1" kern="1200" dirty="0" smtClean="0">
                          <a:solidFill>
                            <a:srgbClr val="FF0000"/>
                          </a:solidFill>
                          <a:latin typeface="Bookman Old Style" pitchFamily="18" charset="0"/>
                          <a:ea typeface="+mn-ea"/>
                          <a:cs typeface="+mn-cs"/>
                        </a:rPr>
                        <a:t>) </a:t>
                      </a:r>
                      <a:r>
                        <a:rPr kumimoji="0" lang="en-IN" sz="1600" b="1" kern="1200" dirty="0" smtClean="0">
                          <a:solidFill>
                            <a:schemeClr val="dk1"/>
                          </a:solidFill>
                          <a:latin typeface="Bookman Old Style" pitchFamily="18" charset="0"/>
                          <a:ea typeface="+mn-ea"/>
                          <a:cs typeface="+mn-cs"/>
                        </a:rPr>
                        <a:t>the person is a</a:t>
                      </a:r>
                      <a:r>
                        <a:rPr kumimoji="0" lang="en-IN" sz="1600" b="1" kern="1200" dirty="0" smtClean="0">
                          <a:solidFill>
                            <a:srgbClr val="FF0000"/>
                          </a:solidFill>
                          <a:latin typeface="Bookman Old Style" pitchFamily="18" charset="0"/>
                          <a:ea typeface="+mn-ea"/>
                          <a:cs typeface="+mn-cs"/>
                        </a:rPr>
                        <a:t> spouse </a:t>
                      </a:r>
                      <a:r>
                        <a:rPr kumimoji="0" lang="en-IN" sz="1600" b="1" kern="1200" dirty="0" smtClean="0">
                          <a:solidFill>
                            <a:schemeClr val="dk1"/>
                          </a:solidFill>
                          <a:latin typeface="Bookman Old Style" pitchFamily="18" charset="0"/>
                          <a:ea typeface="+mn-ea"/>
                          <a:cs typeface="+mn-cs"/>
                        </a:rPr>
                        <a:t>of an Indian citizen or a person referred to in sub-clause (</a:t>
                      </a:r>
                      <a:r>
                        <a:rPr kumimoji="0" lang="en-IN" sz="1600" b="1" i="1" kern="1200" dirty="0" smtClean="0">
                          <a:solidFill>
                            <a:schemeClr val="dk1"/>
                          </a:solidFill>
                          <a:latin typeface="Bookman Old Style" pitchFamily="18" charset="0"/>
                          <a:ea typeface="+mn-ea"/>
                          <a:cs typeface="+mn-cs"/>
                        </a:rPr>
                        <a:t>a</a:t>
                      </a:r>
                      <a:r>
                        <a:rPr kumimoji="0" lang="en-IN" sz="1600" b="1" kern="1200" dirty="0" smtClean="0">
                          <a:solidFill>
                            <a:schemeClr val="dk1"/>
                          </a:solidFill>
                          <a:latin typeface="Bookman Old Style" pitchFamily="18" charset="0"/>
                          <a:ea typeface="+mn-ea"/>
                          <a:cs typeface="+mn-cs"/>
                        </a:rPr>
                        <a:t>) or (</a:t>
                      </a:r>
                      <a:r>
                        <a:rPr kumimoji="0" lang="en-IN" sz="1600" b="1" i="1" kern="1200" dirty="0" smtClean="0">
                          <a:solidFill>
                            <a:schemeClr val="dk1"/>
                          </a:solidFill>
                          <a:latin typeface="Bookman Old Style" pitchFamily="18" charset="0"/>
                          <a:ea typeface="+mn-ea"/>
                          <a:cs typeface="+mn-cs"/>
                        </a:rPr>
                        <a:t>b</a:t>
                      </a:r>
                      <a:r>
                        <a:rPr kumimoji="0" lang="en-IN" sz="1600" b="1" kern="1200" dirty="0" smtClean="0">
                          <a:solidFill>
                            <a:schemeClr val="dk1"/>
                          </a:solidFill>
                          <a:latin typeface="Bookman Old Style" pitchFamily="18" charset="0"/>
                          <a:ea typeface="+mn-ea"/>
                          <a:cs typeface="+mn-cs"/>
                        </a:rPr>
                        <a:t>)</a:t>
                      </a:r>
                      <a:endParaRPr kumimoji="0" lang="en-US" sz="1600" b="1" kern="1200" dirty="0">
                        <a:solidFill>
                          <a:schemeClr val="dk1"/>
                        </a:solidFill>
                        <a:latin typeface="Bookman Old Style"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Table 4"/>
          <p:cNvGraphicFramePr>
            <a:graphicFrameLocks noGrp="1"/>
          </p:cNvGraphicFramePr>
          <p:nvPr/>
        </p:nvGraphicFramePr>
        <p:xfrm>
          <a:off x="228600" y="4724400"/>
          <a:ext cx="8686800" cy="1950720"/>
        </p:xfrm>
        <a:graphic>
          <a:graphicData uri="http://schemas.openxmlformats.org/drawingml/2006/table">
            <a:tbl>
              <a:tblPr firstRow="1" bandRow="1">
                <a:tableStyleId>{5C22544A-7EE6-4342-B048-85BDC9FD1C3A}</a:tableStyleId>
              </a:tblPr>
              <a:tblGrid>
                <a:gridCol w="2362200"/>
                <a:gridCol w="6324600"/>
              </a:tblGrid>
              <a:tr h="21336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kumimoji="0" lang="en-IN" sz="1400" b="1" kern="1200" cap="all" dirty="0" smtClean="0">
                          <a:solidFill>
                            <a:schemeClr val="dk1"/>
                          </a:solidFill>
                          <a:latin typeface="Bookman Old Style" pitchFamily="18" charset="0"/>
                          <a:ea typeface="+mn-ea"/>
                          <a:cs typeface="+mn-cs"/>
                        </a:rPr>
                        <a:t>FEM (</a:t>
                      </a:r>
                      <a:r>
                        <a:rPr kumimoji="0" lang="en-IN" sz="1400" b="1" kern="1200" dirty="0" smtClean="0">
                          <a:solidFill>
                            <a:srgbClr val="FF0000"/>
                          </a:solidFill>
                          <a:latin typeface="Bookman Old Style" pitchFamily="18" charset="0"/>
                          <a:ea typeface="+mn-ea"/>
                          <a:cs typeface="+mn-cs"/>
                        </a:rPr>
                        <a:t>Acquisition and Transfer of Immovable Property In India</a:t>
                      </a:r>
                      <a:r>
                        <a:rPr kumimoji="0" lang="en-IN" sz="1400" b="1" kern="1200" dirty="0" smtClean="0">
                          <a:solidFill>
                            <a:schemeClr val="dk1"/>
                          </a:solidFill>
                          <a:latin typeface="Bookman Old Style" pitchFamily="18" charset="0"/>
                          <a:ea typeface="+mn-ea"/>
                          <a:cs typeface="+mn-cs"/>
                        </a:rPr>
                        <a:t>) Regulations</a:t>
                      </a:r>
                      <a:endParaRPr kumimoji="0" lang="en-US" sz="1400" kern="1200" dirty="0">
                        <a:solidFill>
                          <a:schemeClr val="dk1"/>
                        </a:solidFill>
                        <a:latin typeface="Bookman Old Style"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IN" sz="1400" b="1" kern="1200" dirty="0" smtClean="0">
                          <a:solidFill>
                            <a:srgbClr val="FF0000"/>
                          </a:solidFill>
                          <a:latin typeface="Bookman Old Style" pitchFamily="18" charset="0"/>
                          <a:ea typeface="+mn-ea"/>
                          <a:cs typeface="+mn-cs"/>
                        </a:rPr>
                        <a:t>PIO</a:t>
                      </a:r>
                      <a:r>
                        <a:rPr kumimoji="0" lang="en-IN" sz="1400" b="1" kern="1200" baseline="0" dirty="0" smtClean="0">
                          <a:solidFill>
                            <a:srgbClr val="FF0000"/>
                          </a:solidFill>
                          <a:latin typeface="Bookman Old Style" pitchFamily="18" charset="0"/>
                          <a:ea typeface="+mn-ea"/>
                          <a:cs typeface="+mn-cs"/>
                        </a:rPr>
                        <a:t> </a:t>
                      </a:r>
                      <a:r>
                        <a:rPr kumimoji="0" lang="en-IN" sz="1400" b="1" kern="1200" dirty="0" smtClean="0">
                          <a:solidFill>
                            <a:schemeClr val="dk1"/>
                          </a:solidFill>
                          <a:latin typeface="Bookman Old Style" pitchFamily="18" charset="0"/>
                          <a:ea typeface="+mn-ea"/>
                          <a:cs typeface="+mn-cs"/>
                        </a:rPr>
                        <a:t>means an individual (not being a citizen </a:t>
                      </a:r>
                      <a:r>
                        <a:rPr kumimoji="0" lang="en-IN" sz="1400" b="1" u="sng" kern="1200" dirty="0" smtClean="0">
                          <a:solidFill>
                            <a:schemeClr val="dk1"/>
                          </a:solidFill>
                          <a:latin typeface="Bookman Old Style" pitchFamily="18" charset="0"/>
                          <a:ea typeface="+mn-ea"/>
                          <a:cs typeface="+mn-cs"/>
                        </a:rPr>
                        <a:t>of Pakistan or Bangladesh or Sri Lanka </a:t>
                      </a:r>
                      <a:r>
                        <a:rPr kumimoji="0" lang="en-IN" sz="1400" b="1" u="sng" kern="1200" dirty="0" smtClean="0">
                          <a:solidFill>
                            <a:srgbClr val="FF0000"/>
                          </a:solidFill>
                          <a:latin typeface="Bookman Old Style" pitchFamily="18" charset="0"/>
                          <a:ea typeface="+mn-ea"/>
                          <a:cs typeface="+mn-cs"/>
                        </a:rPr>
                        <a:t>or Afghanistan or China or Iran or Nepal or Bhutan</a:t>
                      </a:r>
                      <a:r>
                        <a:rPr kumimoji="0" lang="en-IN" sz="1400" b="1" kern="1200" dirty="0" smtClean="0">
                          <a:solidFill>
                            <a:schemeClr val="dk1"/>
                          </a:solidFill>
                          <a:latin typeface="Bookman Old Style" pitchFamily="18" charset="0"/>
                          <a:ea typeface="+mn-ea"/>
                          <a:cs typeface="+mn-cs"/>
                        </a:rPr>
                        <a:t>), who </a:t>
                      </a:r>
                    </a:p>
                    <a:p>
                      <a:pPr>
                        <a:buFont typeface="Arial" pitchFamily="34" charset="0"/>
                        <a:buNone/>
                      </a:pPr>
                      <a:r>
                        <a:rPr kumimoji="0" lang="en-IN" sz="1400" b="1" kern="1200" dirty="0" smtClean="0">
                          <a:solidFill>
                            <a:srgbClr val="FF0000"/>
                          </a:solidFill>
                          <a:latin typeface="Bookman Old Style" pitchFamily="18" charset="0"/>
                          <a:ea typeface="+mn-ea"/>
                          <a:cs typeface="+mn-cs"/>
                        </a:rPr>
                        <a:t>(</a:t>
                      </a:r>
                      <a:r>
                        <a:rPr kumimoji="0" lang="en-IN" sz="1400" b="1" i="1" kern="1200" dirty="0" smtClean="0">
                          <a:solidFill>
                            <a:srgbClr val="FF0000"/>
                          </a:solidFill>
                          <a:latin typeface="Bookman Old Style" pitchFamily="18" charset="0"/>
                          <a:ea typeface="+mn-ea"/>
                          <a:cs typeface="+mn-cs"/>
                        </a:rPr>
                        <a:t>a</a:t>
                      </a:r>
                      <a:r>
                        <a:rPr kumimoji="0" lang="en-IN" sz="1400" b="1" kern="1200" dirty="0" smtClean="0">
                          <a:solidFill>
                            <a:srgbClr val="FF0000"/>
                          </a:solidFill>
                          <a:latin typeface="Bookman Old Style" pitchFamily="18" charset="0"/>
                          <a:ea typeface="+mn-ea"/>
                          <a:cs typeface="+mn-cs"/>
                        </a:rPr>
                        <a:t>)</a:t>
                      </a:r>
                      <a:r>
                        <a:rPr kumimoji="0" lang="en-IN" sz="1400" b="1" kern="1200" dirty="0" smtClean="0">
                          <a:solidFill>
                            <a:schemeClr val="dk1"/>
                          </a:solidFill>
                          <a:latin typeface="Bookman Old Style" pitchFamily="18" charset="0"/>
                          <a:ea typeface="+mn-ea"/>
                          <a:cs typeface="+mn-cs"/>
                        </a:rPr>
                        <a:t> at any time, held Indian passport</a:t>
                      </a:r>
                      <a:r>
                        <a:rPr kumimoji="0" lang="en-IN" sz="1400" b="1" kern="1200" baseline="0" dirty="0" smtClean="0">
                          <a:solidFill>
                            <a:schemeClr val="dk1"/>
                          </a:solidFill>
                          <a:latin typeface="Bookman Old Style" pitchFamily="18" charset="0"/>
                          <a:ea typeface="+mn-ea"/>
                          <a:cs typeface="+mn-cs"/>
                        </a:rPr>
                        <a:t> </a:t>
                      </a:r>
                      <a:r>
                        <a:rPr kumimoji="0" lang="en-IN" sz="1400" b="1" kern="1200" dirty="0" smtClean="0">
                          <a:solidFill>
                            <a:srgbClr val="FF0000"/>
                          </a:solidFill>
                          <a:latin typeface="Bookman Old Style" pitchFamily="18" charset="0"/>
                          <a:ea typeface="+mn-ea"/>
                          <a:cs typeface="+mn-cs"/>
                        </a:rPr>
                        <a:t>or </a:t>
                      </a:r>
                    </a:p>
                    <a:p>
                      <a:pPr marL="339725" indent="-339725"/>
                      <a:r>
                        <a:rPr kumimoji="0" lang="en-IN" sz="1400" b="1" kern="1200" dirty="0" smtClean="0">
                          <a:solidFill>
                            <a:srgbClr val="FF0000"/>
                          </a:solidFill>
                          <a:latin typeface="Bookman Old Style" pitchFamily="18" charset="0"/>
                          <a:ea typeface="+mn-ea"/>
                          <a:cs typeface="+mn-cs"/>
                        </a:rPr>
                        <a:t>(</a:t>
                      </a:r>
                      <a:r>
                        <a:rPr kumimoji="0" lang="en-IN" sz="1400" b="1" i="1" kern="1200" dirty="0" smtClean="0">
                          <a:solidFill>
                            <a:srgbClr val="FF0000"/>
                          </a:solidFill>
                          <a:latin typeface="Bookman Old Style" pitchFamily="18" charset="0"/>
                          <a:ea typeface="+mn-ea"/>
                          <a:cs typeface="+mn-cs"/>
                        </a:rPr>
                        <a:t>b</a:t>
                      </a:r>
                      <a:r>
                        <a:rPr kumimoji="0" lang="en-IN" sz="1400" b="1" kern="1200" dirty="0" smtClean="0">
                          <a:solidFill>
                            <a:srgbClr val="FF0000"/>
                          </a:solidFill>
                          <a:latin typeface="Bookman Old Style" pitchFamily="18" charset="0"/>
                          <a:ea typeface="+mn-ea"/>
                          <a:cs typeface="+mn-cs"/>
                        </a:rPr>
                        <a:t>) </a:t>
                      </a:r>
                      <a:r>
                        <a:rPr kumimoji="0" lang="en-IN" sz="1400" b="1" kern="1200" dirty="0" smtClean="0">
                          <a:solidFill>
                            <a:schemeClr val="dk1"/>
                          </a:solidFill>
                          <a:latin typeface="Bookman Old Style" pitchFamily="18" charset="0"/>
                          <a:ea typeface="+mn-ea"/>
                          <a:cs typeface="+mn-cs"/>
                        </a:rPr>
                        <a:t>who or either of whose parents or whose grandparents was a citizen of India </a:t>
                      </a:r>
                    </a:p>
                    <a:p>
                      <a:pPr marL="339725" indent="-339725"/>
                      <a:r>
                        <a:rPr kumimoji="0" lang="en-IN" sz="1400" b="1" kern="1200" dirty="0" smtClean="0">
                          <a:solidFill>
                            <a:srgbClr val="FF0000"/>
                          </a:solidFill>
                          <a:latin typeface="Bookman Old Style" pitchFamily="18" charset="0"/>
                          <a:ea typeface="+mn-ea"/>
                          <a:cs typeface="+mn-cs"/>
                        </a:rPr>
                        <a:t>(c)</a:t>
                      </a:r>
                      <a:r>
                        <a:rPr kumimoji="0" lang="en-IN" sz="1400" b="1" kern="1200" dirty="0" smtClean="0">
                          <a:solidFill>
                            <a:schemeClr val="dk1"/>
                          </a:solidFill>
                          <a:latin typeface="Bookman Old Style" pitchFamily="18" charset="0"/>
                          <a:ea typeface="+mn-ea"/>
                          <a:cs typeface="+mn-cs"/>
                        </a:rPr>
                        <a:t> the person is a</a:t>
                      </a:r>
                      <a:r>
                        <a:rPr kumimoji="0" lang="en-IN" sz="1400" b="1" kern="1200" dirty="0" smtClean="0">
                          <a:solidFill>
                            <a:srgbClr val="FF0000"/>
                          </a:solidFill>
                          <a:latin typeface="Bookman Old Style" pitchFamily="18" charset="0"/>
                          <a:ea typeface="+mn-ea"/>
                          <a:cs typeface="+mn-cs"/>
                        </a:rPr>
                        <a:t> </a:t>
                      </a:r>
                      <a:r>
                        <a:rPr kumimoji="0" lang="en-IN" sz="1400" b="1" kern="1200" dirty="0" smtClean="0">
                          <a:solidFill>
                            <a:schemeClr val="tx1"/>
                          </a:solidFill>
                          <a:latin typeface="Bookman Old Style" pitchFamily="18" charset="0"/>
                          <a:ea typeface="+mn-ea"/>
                          <a:cs typeface="+mn-cs"/>
                        </a:rPr>
                        <a:t>spouse</a:t>
                      </a:r>
                      <a:r>
                        <a:rPr kumimoji="0" lang="en-IN" sz="1400" b="1" kern="1200" dirty="0" smtClean="0">
                          <a:solidFill>
                            <a:srgbClr val="FF0000"/>
                          </a:solidFill>
                          <a:latin typeface="Bookman Old Style" pitchFamily="18" charset="0"/>
                          <a:ea typeface="+mn-ea"/>
                          <a:cs typeface="+mn-cs"/>
                        </a:rPr>
                        <a:t> </a:t>
                      </a:r>
                      <a:r>
                        <a:rPr kumimoji="0" lang="en-IN" sz="1400" b="1" kern="1200" dirty="0" smtClean="0">
                          <a:solidFill>
                            <a:schemeClr val="dk1"/>
                          </a:solidFill>
                          <a:latin typeface="Bookman Old Style" pitchFamily="18" charset="0"/>
                          <a:ea typeface="+mn-ea"/>
                          <a:cs typeface="+mn-cs"/>
                        </a:rPr>
                        <a:t>of an Indian citizen </a:t>
                      </a:r>
                      <a:r>
                        <a:rPr kumimoji="0" lang="en-IN" sz="1400" kern="1200" dirty="0" smtClean="0">
                          <a:solidFill>
                            <a:schemeClr val="dk1"/>
                          </a:solidFill>
                          <a:latin typeface="+mn-lt"/>
                          <a:ea typeface="+mn-ea"/>
                          <a:cs typeface="+mn-cs"/>
                        </a:rPr>
                        <a:t>(</a:t>
                      </a:r>
                      <a:r>
                        <a:rPr kumimoji="0" lang="en-IN" sz="1400" b="1" kern="1200" dirty="0" smtClean="0">
                          <a:solidFill>
                            <a:srgbClr val="FF0000"/>
                          </a:solidFill>
                          <a:latin typeface="+mn-lt"/>
                          <a:ea typeface="+mn-ea"/>
                          <a:cs typeface="+mn-cs"/>
                        </a:rPr>
                        <a:t>Spouse is excluded</a:t>
                      </a:r>
                      <a:r>
                        <a:rPr kumimoji="0" lang="en-IN" sz="1400" kern="1200" dirty="0" smtClean="0">
                          <a:solidFill>
                            <a:schemeClr val="dk1"/>
                          </a:solidFill>
                          <a:latin typeface="+mn-lt"/>
                          <a:ea typeface="+mn-ea"/>
                          <a:cs typeface="+mn-cs"/>
                        </a:rPr>
                        <a:t>)</a:t>
                      </a:r>
                      <a:endParaRPr kumimoji="0" lang="en-IN" sz="1400" b="1" kern="1200" dirty="0" smtClean="0">
                        <a:solidFill>
                          <a:schemeClr val="dk1"/>
                        </a:solidFill>
                        <a:latin typeface="Bookman Old Style"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7" name="Straight Connector 6"/>
          <p:cNvCxnSpPr/>
          <p:nvPr/>
        </p:nvCxnSpPr>
        <p:spPr>
          <a:xfrm>
            <a:off x="2743200" y="6553200"/>
            <a:ext cx="4114800" cy="1588"/>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pPr algn="ctr"/>
            <a:r>
              <a:rPr lang="en-IN" sz="2800" b="1" dirty="0" smtClean="0">
                <a:solidFill>
                  <a:srgbClr val="FF0000"/>
                </a:solidFill>
                <a:latin typeface="Bookman Old Style" pitchFamily="18" charset="0"/>
              </a:rPr>
              <a:t>Overseas Citizenship of India (OCI)</a:t>
            </a:r>
            <a:endParaRPr lang="en-US" sz="2800" dirty="0">
              <a:solidFill>
                <a:srgbClr val="FF0000"/>
              </a:solidFill>
              <a:latin typeface="Bookman Old Style" pitchFamily="18" charset="0"/>
            </a:endParaRPr>
          </a:p>
        </p:txBody>
      </p:sp>
      <p:sp>
        <p:nvSpPr>
          <p:cNvPr id="3" name="Content Placeholder 2"/>
          <p:cNvSpPr>
            <a:spLocks noGrp="1"/>
          </p:cNvSpPr>
          <p:nvPr>
            <p:ph idx="1"/>
          </p:nvPr>
        </p:nvSpPr>
        <p:spPr>
          <a:xfrm>
            <a:off x="228600" y="533400"/>
            <a:ext cx="8610600" cy="6324600"/>
          </a:xfrm>
        </p:spPr>
        <p:txBody>
          <a:bodyPr>
            <a:noAutofit/>
          </a:bodyPr>
          <a:lstStyle/>
          <a:p>
            <a:pPr algn="ctr">
              <a:spcBef>
                <a:spcPts val="0"/>
              </a:spcBef>
              <a:buNone/>
            </a:pPr>
            <a:r>
              <a:rPr lang="en-IN" sz="1400" b="1" u="sng" dirty="0" smtClean="0">
                <a:solidFill>
                  <a:srgbClr val="FF0000"/>
                </a:solidFill>
                <a:latin typeface="Bookman Old Style" pitchFamily="18" charset="0"/>
              </a:rPr>
              <a:t>Eligibility</a:t>
            </a:r>
          </a:p>
          <a:p>
            <a:pPr lvl="0" algn="just">
              <a:spcBef>
                <a:spcPts val="0"/>
              </a:spcBef>
              <a:buFont typeface="Wingdings" pitchFamily="2" charset="2"/>
              <a:buChar char="Ø"/>
            </a:pPr>
            <a:r>
              <a:rPr lang="en-IN" sz="1400" dirty="0" smtClean="0">
                <a:latin typeface="Bookman Old Style" pitchFamily="18" charset="0"/>
              </a:rPr>
              <a:t>A </a:t>
            </a:r>
            <a:r>
              <a:rPr lang="en-IN" sz="1400" b="1" dirty="0" smtClean="0">
                <a:latin typeface="Bookman Old Style" pitchFamily="18" charset="0"/>
              </a:rPr>
              <a:t>foreign national, who was eligible to become a citizen of India on 26.01.1950 </a:t>
            </a:r>
            <a:r>
              <a:rPr lang="en-IN" sz="1400" dirty="0" smtClean="0">
                <a:latin typeface="Bookman Old Style" pitchFamily="18" charset="0"/>
              </a:rPr>
              <a:t>or was a citizen of India on or at any time after 26.01.1950 or belonged to a territory that became part of India after 15.08.1947 </a:t>
            </a:r>
            <a:endParaRPr lang="en-US" sz="1400" dirty="0" smtClean="0">
              <a:latin typeface="Bookman Old Style" pitchFamily="18" charset="0"/>
            </a:endParaRPr>
          </a:p>
          <a:p>
            <a:pPr lvl="0" algn="just">
              <a:spcBef>
                <a:spcPts val="0"/>
              </a:spcBef>
              <a:buFont typeface="Wingdings" pitchFamily="2" charset="2"/>
              <a:buChar char="Ø"/>
            </a:pPr>
            <a:r>
              <a:rPr lang="en-IN" sz="1400" dirty="0" smtClean="0">
                <a:latin typeface="Bookman Old Style" pitchFamily="18" charset="0"/>
              </a:rPr>
              <a:t>Children (including minor) and grand children of above person</a:t>
            </a:r>
            <a:endParaRPr lang="en-US" sz="1400" dirty="0" smtClean="0">
              <a:latin typeface="Bookman Old Style" pitchFamily="18" charset="0"/>
            </a:endParaRPr>
          </a:p>
          <a:p>
            <a:pPr lvl="0" algn="just">
              <a:spcBef>
                <a:spcPts val="0"/>
              </a:spcBef>
              <a:buFont typeface="Wingdings" pitchFamily="2" charset="2"/>
              <a:buChar char="Ø"/>
            </a:pPr>
            <a:r>
              <a:rPr lang="en-IN" sz="1400" dirty="0" smtClean="0">
                <a:latin typeface="Bookman Old Style" pitchFamily="18" charset="0"/>
              </a:rPr>
              <a:t>Citizens of Pakistan or Bangladesh are not eligible </a:t>
            </a:r>
            <a:endParaRPr lang="en-US" sz="1400" dirty="0" smtClean="0">
              <a:latin typeface="Bookman Old Style" pitchFamily="18" charset="0"/>
            </a:endParaRPr>
          </a:p>
          <a:p>
            <a:pPr lvl="0" algn="just">
              <a:spcBef>
                <a:spcPts val="0"/>
              </a:spcBef>
              <a:buFont typeface="Wingdings" pitchFamily="2" charset="2"/>
              <a:buChar char="Ø"/>
            </a:pPr>
            <a:r>
              <a:rPr lang="en-IN" sz="1400" b="1" dirty="0" smtClean="0">
                <a:latin typeface="Bookman Old Style" pitchFamily="18" charset="0"/>
              </a:rPr>
              <a:t>Spouse </a:t>
            </a:r>
            <a:r>
              <a:rPr lang="en-IN" sz="1400" dirty="0" smtClean="0">
                <a:latin typeface="Bookman Old Style" pitchFamily="18" charset="0"/>
              </a:rPr>
              <a:t>of the eligible person can apply for OCI if he/she is eligible in his/her own capacity</a:t>
            </a:r>
            <a:endParaRPr lang="en-US" sz="1400" dirty="0" smtClean="0">
              <a:latin typeface="Bookman Old Style" pitchFamily="18" charset="0"/>
            </a:endParaRPr>
          </a:p>
          <a:p>
            <a:pPr algn="just">
              <a:spcBef>
                <a:spcPts val="0"/>
              </a:spcBef>
              <a:buFont typeface="Wingdings" pitchFamily="2" charset="2"/>
              <a:buChar char="Ø"/>
            </a:pPr>
            <a:r>
              <a:rPr lang="en-IN" sz="1400" dirty="0" smtClean="0">
                <a:latin typeface="Bookman Old Style" pitchFamily="18" charset="0"/>
              </a:rPr>
              <a:t>PIO Cardholder can also apply for OCI provided he/she is otherwise eligible for grant of OCI like any other applicant</a:t>
            </a:r>
          </a:p>
          <a:p>
            <a:pPr algn="ctr">
              <a:spcBef>
                <a:spcPts val="0"/>
              </a:spcBef>
              <a:buNone/>
            </a:pPr>
            <a:r>
              <a:rPr lang="en-IN" sz="1400" b="1" u="sng" dirty="0" smtClean="0">
                <a:solidFill>
                  <a:srgbClr val="FF0000"/>
                </a:solidFill>
                <a:latin typeface="Bookman Old Style" pitchFamily="18" charset="0"/>
              </a:rPr>
              <a:t>Benefits to an OCI</a:t>
            </a:r>
          </a:p>
          <a:p>
            <a:pPr lvl="0" algn="just">
              <a:spcBef>
                <a:spcPts val="0"/>
              </a:spcBef>
              <a:buFont typeface="Wingdings" pitchFamily="2" charset="2"/>
              <a:buChar char="Ø"/>
            </a:pPr>
            <a:r>
              <a:rPr lang="en-IN" sz="1400" b="1" dirty="0" smtClean="0">
                <a:latin typeface="Bookman Old Style" pitchFamily="18" charset="0"/>
              </a:rPr>
              <a:t>Multiple entry multi-purpose lifelong visa for visiting India.</a:t>
            </a:r>
            <a:endParaRPr lang="en-US" sz="1400" b="1" dirty="0" smtClean="0">
              <a:latin typeface="Bookman Old Style" pitchFamily="18" charset="0"/>
            </a:endParaRPr>
          </a:p>
          <a:p>
            <a:pPr lvl="0" algn="just">
              <a:spcBef>
                <a:spcPts val="0"/>
              </a:spcBef>
              <a:buFont typeface="Wingdings" pitchFamily="2" charset="2"/>
              <a:buChar char="Ø"/>
            </a:pPr>
            <a:r>
              <a:rPr lang="en-IN" sz="1400" b="1" dirty="0" smtClean="0">
                <a:latin typeface="Bookman Old Style" pitchFamily="18" charset="0"/>
              </a:rPr>
              <a:t>Exemption from registration with local police authority for any length of stay in India.</a:t>
            </a:r>
            <a:endParaRPr lang="en-US" sz="1400" b="1" dirty="0" smtClean="0">
              <a:latin typeface="Bookman Old Style" pitchFamily="18" charset="0"/>
            </a:endParaRPr>
          </a:p>
          <a:p>
            <a:pPr lvl="0" algn="just">
              <a:spcBef>
                <a:spcPts val="0"/>
              </a:spcBef>
              <a:buFont typeface="Wingdings" pitchFamily="2" charset="2"/>
              <a:buChar char="Ø"/>
            </a:pPr>
            <a:r>
              <a:rPr lang="en-IN" sz="1400" dirty="0" smtClean="0">
                <a:latin typeface="Bookman Old Style" pitchFamily="18" charset="0"/>
              </a:rPr>
              <a:t>Parity with Non resident Indians (NRIs) in respect of economic, financial and educational fields </a:t>
            </a:r>
            <a:r>
              <a:rPr lang="en-IN" sz="1400" b="1" dirty="0" smtClean="0">
                <a:latin typeface="Bookman Old Style" pitchFamily="18" charset="0"/>
              </a:rPr>
              <a:t>except</a:t>
            </a:r>
            <a:r>
              <a:rPr lang="en-IN" sz="1400" dirty="0" smtClean="0">
                <a:latin typeface="Bookman Old Style" pitchFamily="18" charset="0"/>
              </a:rPr>
              <a:t> in relation to </a:t>
            </a:r>
            <a:r>
              <a:rPr lang="en-IN" sz="1400" b="1" dirty="0" smtClean="0">
                <a:latin typeface="Bookman Old Style" pitchFamily="18" charset="0"/>
              </a:rPr>
              <a:t>acquisition of agricultural or plantation properties</a:t>
            </a:r>
            <a:r>
              <a:rPr lang="en-IN" sz="1400" dirty="0" smtClean="0">
                <a:latin typeface="Bookman Old Style" pitchFamily="18" charset="0"/>
              </a:rPr>
              <a:t>. </a:t>
            </a:r>
            <a:endParaRPr lang="en-US" sz="1400" dirty="0" smtClean="0">
              <a:latin typeface="Bookman Old Style" pitchFamily="18" charset="0"/>
            </a:endParaRPr>
          </a:p>
          <a:p>
            <a:pPr lvl="0" algn="just">
              <a:spcBef>
                <a:spcPts val="0"/>
              </a:spcBef>
              <a:buFont typeface="Wingdings" pitchFamily="2" charset="2"/>
              <a:buChar char="Ø"/>
            </a:pPr>
            <a:r>
              <a:rPr lang="en-IN" sz="1400" dirty="0" smtClean="0">
                <a:latin typeface="Bookman Old Style" pitchFamily="18" charset="0"/>
              </a:rPr>
              <a:t>No parity shall be allowed in the sphere of political rights.</a:t>
            </a:r>
            <a:endParaRPr lang="en-US" sz="1400" dirty="0" smtClean="0">
              <a:latin typeface="Bookman Old Style" pitchFamily="18" charset="0"/>
            </a:endParaRPr>
          </a:p>
          <a:p>
            <a:pPr lvl="0" algn="just">
              <a:spcBef>
                <a:spcPts val="0"/>
              </a:spcBef>
              <a:buFont typeface="Wingdings" pitchFamily="2" charset="2"/>
              <a:buChar char="Ø"/>
            </a:pPr>
            <a:r>
              <a:rPr lang="en-IN" sz="1400" b="1" dirty="0" smtClean="0">
                <a:latin typeface="Bookman Old Style" pitchFamily="18" charset="0"/>
              </a:rPr>
              <a:t>Parity with NRIs </a:t>
            </a:r>
            <a:r>
              <a:rPr lang="en-IN" sz="1400" dirty="0" smtClean="0">
                <a:latin typeface="Bookman Old Style" pitchFamily="18" charset="0"/>
              </a:rPr>
              <a:t>in respect of pursuing the following </a:t>
            </a:r>
            <a:r>
              <a:rPr lang="en-IN" sz="1400" b="1" dirty="0" smtClean="0">
                <a:latin typeface="Bookman Old Style" pitchFamily="18" charset="0"/>
              </a:rPr>
              <a:t>professions in India</a:t>
            </a:r>
            <a:r>
              <a:rPr lang="en-IN" sz="1400" dirty="0" smtClean="0">
                <a:latin typeface="Bookman Old Style" pitchFamily="18" charset="0"/>
              </a:rPr>
              <a:t>, in pursuance of the provisions contained in the relevant Acts:</a:t>
            </a:r>
            <a:endParaRPr lang="en-US" sz="1400" dirty="0" smtClean="0">
              <a:latin typeface="Bookman Old Style" pitchFamily="18" charset="0"/>
            </a:endParaRPr>
          </a:p>
          <a:p>
            <a:pPr marL="693738" lvl="0" indent="-339725" algn="just">
              <a:spcBef>
                <a:spcPts val="0"/>
              </a:spcBef>
            </a:pPr>
            <a:r>
              <a:rPr lang="en-IN" sz="1400" dirty="0" smtClean="0">
                <a:latin typeface="Bookman Old Style" pitchFamily="18" charset="0"/>
              </a:rPr>
              <a:t>Doctors, dentists, nurses &amp; pharmacists;</a:t>
            </a:r>
            <a:endParaRPr lang="en-US" sz="1400" dirty="0" smtClean="0">
              <a:latin typeface="Bookman Old Style" pitchFamily="18" charset="0"/>
            </a:endParaRPr>
          </a:p>
          <a:p>
            <a:pPr marL="693738" lvl="0" indent="-339725" algn="just">
              <a:spcBef>
                <a:spcPts val="0"/>
              </a:spcBef>
            </a:pPr>
            <a:r>
              <a:rPr lang="en-IN" sz="1400" dirty="0" smtClean="0">
                <a:latin typeface="Bookman Old Style" pitchFamily="18" charset="0"/>
              </a:rPr>
              <a:t>Advocates;</a:t>
            </a:r>
            <a:endParaRPr lang="en-US" sz="1400" dirty="0" smtClean="0">
              <a:latin typeface="Bookman Old Style" pitchFamily="18" charset="0"/>
            </a:endParaRPr>
          </a:p>
          <a:p>
            <a:pPr marL="693738" lvl="0" indent="-339725" algn="just">
              <a:spcBef>
                <a:spcPts val="0"/>
              </a:spcBef>
            </a:pPr>
            <a:r>
              <a:rPr lang="en-IN" sz="1400" dirty="0" smtClean="0">
                <a:latin typeface="Bookman Old Style" pitchFamily="18" charset="0"/>
              </a:rPr>
              <a:t>Architects;</a:t>
            </a:r>
            <a:endParaRPr lang="en-US" sz="1400" dirty="0" smtClean="0">
              <a:latin typeface="Bookman Old Style" pitchFamily="18" charset="0"/>
            </a:endParaRPr>
          </a:p>
          <a:p>
            <a:pPr marL="693738" lvl="0" indent="-339725" algn="just">
              <a:spcBef>
                <a:spcPts val="0"/>
              </a:spcBef>
            </a:pPr>
            <a:r>
              <a:rPr lang="en-IN" sz="1400" dirty="0" smtClean="0">
                <a:latin typeface="Bookman Old Style" pitchFamily="18" charset="0"/>
              </a:rPr>
              <a:t>Chartered accountants</a:t>
            </a:r>
            <a:endParaRPr lang="en-US" sz="1400" dirty="0" smtClean="0">
              <a:latin typeface="Bookman Old Style" pitchFamily="18" charset="0"/>
            </a:endParaRPr>
          </a:p>
          <a:p>
            <a:pPr algn="just">
              <a:spcBef>
                <a:spcPts val="0"/>
              </a:spcBef>
              <a:buFont typeface="Wingdings" pitchFamily="2" charset="2"/>
              <a:buChar char="Ø"/>
            </a:pPr>
            <a:r>
              <a:rPr lang="en-IN" sz="1400" dirty="0" smtClean="0">
                <a:latin typeface="Bookman Old Style" pitchFamily="18" charset="0"/>
              </a:rPr>
              <a:t>Parity with NRIs to appear for the All India Pre-medical Test or such other tests to make them eligible for admission in pursuance of the provisions contained in the relevant Acts.</a:t>
            </a:r>
          </a:p>
          <a:p>
            <a:pPr algn="ctr">
              <a:spcBef>
                <a:spcPts val="0"/>
              </a:spcBef>
              <a:buNone/>
            </a:pPr>
            <a:r>
              <a:rPr lang="en-IN" sz="1400" b="1" u="sng" dirty="0" smtClean="0">
                <a:solidFill>
                  <a:srgbClr val="FF0000"/>
                </a:solidFill>
                <a:latin typeface="Bookman Old Style" pitchFamily="18" charset="0"/>
              </a:rPr>
              <a:t>Validity</a:t>
            </a:r>
          </a:p>
          <a:p>
            <a:pPr algn="just">
              <a:spcBef>
                <a:spcPts val="0"/>
              </a:spcBef>
              <a:buFont typeface="Wingdings" pitchFamily="2" charset="2"/>
              <a:buChar char="Ø"/>
            </a:pPr>
            <a:r>
              <a:rPr lang="en-IN" sz="1400" dirty="0" smtClean="0">
                <a:latin typeface="Bookman Old Style" pitchFamily="18" charset="0"/>
              </a:rPr>
              <a:t>An OCI is </a:t>
            </a:r>
            <a:r>
              <a:rPr lang="en-IN" sz="1400" b="1" dirty="0" smtClean="0">
                <a:latin typeface="Bookman Old Style" pitchFamily="18" charset="0"/>
              </a:rPr>
              <a:t>entitled to lifelong visa with free travel to India.</a:t>
            </a:r>
          </a:p>
          <a:p>
            <a:pPr algn="just">
              <a:spcBef>
                <a:spcPts val="0"/>
              </a:spcBef>
              <a:buNone/>
            </a:pPr>
            <a:endParaRPr lang="en-IN" sz="1400" dirty="0" smtClean="0">
              <a:latin typeface="Bookman Old Style" pitchFamily="18" charset="0"/>
            </a:endParaRPr>
          </a:p>
          <a:p>
            <a:pPr algn="just">
              <a:spcBef>
                <a:spcPts val="0"/>
              </a:spcBef>
              <a:buNone/>
            </a:pPr>
            <a:r>
              <a:rPr lang="en-IN" sz="1400" dirty="0" smtClean="0">
                <a:latin typeface="Bookman Old Style" pitchFamily="18" charset="0"/>
              </a:rPr>
              <a:t>Source: FAQs on Overseas Citizenship of India @ mha.nic.in</a:t>
            </a:r>
            <a:endParaRPr lang="en-US" sz="1400" dirty="0">
              <a:latin typeface="Bookman Old Style"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pPr algn="ctr"/>
            <a:r>
              <a:rPr lang="en-IN" sz="2000" b="1" dirty="0" smtClean="0">
                <a:solidFill>
                  <a:srgbClr val="FF0000"/>
                </a:solidFill>
                <a:latin typeface="Bookman Old Style" pitchFamily="18" charset="0"/>
              </a:rPr>
              <a:t>Close relative of an individual defined in Section 6 of Companies Act, 1956 / 2013</a:t>
            </a:r>
            <a:endParaRPr lang="en-US" sz="2000" dirty="0">
              <a:latin typeface="Bookman Old Style" pitchFamily="18" charset="0"/>
            </a:endParaRPr>
          </a:p>
        </p:txBody>
      </p:sp>
      <p:graphicFrame>
        <p:nvGraphicFramePr>
          <p:cNvPr id="6" name="Content Placeholder 5"/>
          <p:cNvGraphicFramePr>
            <a:graphicFrameLocks noGrp="1"/>
          </p:cNvGraphicFramePr>
          <p:nvPr>
            <p:ph idx="1"/>
          </p:nvPr>
        </p:nvGraphicFramePr>
        <p:xfrm>
          <a:off x="304800" y="914401"/>
          <a:ext cx="8534400" cy="5714998"/>
        </p:xfrm>
        <a:graphic>
          <a:graphicData uri="http://schemas.openxmlformats.org/drawingml/2006/table">
            <a:tbl>
              <a:tblPr firstRow="1" bandRow="1">
                <a:tableStyleId>{5C22544A-7EE6-4342-B048-85BDC9FD1C3A}</a:tableStyleId>
              </a:tblPr>
              <a:tblGrid>
                <a:gridCol w="4267200"/>
                <a:gridCol w="4267200"/>
              </a:tblGrid>
              <a:tr h="2688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dk1"/>
                          </a:solidFill>
                          <a:latin typeface="Bookman Old Style" pitchFamily="18" charset="0"/>
                        </a:rPr>
                        <a:t>Members of a Hindu undivided family</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dk1"/>
                          </a:solidFill>
                          <a:latin typeface="Bookman Old Style" pitchFamily="18" charset="0"/>
                        </a:rPr>
                        <a:t>Husband and wife</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latin typeface="Bookman Old Style" pitchFamily="18" charset="0"/>
                        </a:rPr>
                        <a:t>Father </a:t>
                      </a:r>
                      <a:r>
                        <a:rPr lang="en-IN" sz="1600" b="1" dirty="0" smtClean="0">
                          <a:solidFill>
                            <a:srgbClr val="FF0000"/>
                          </a:solidFill>
                          <a:latin typeface="Bookman Old Style" pitchFamily="18" charset="0"/>
                        </a:rPr>
                        <a:t>(including</a:t>
                      </a:r>
                      <a:r>
                        <a:rPr lang="en-IN" sz="1600" b="1" baseline="0" dirty="0" smtClean="0">
                          <a:solidFill>
                            <a:srgbClr val="FF0000"/>
                          </a:solidFill>
                          <a:latin typeface="Bookman Old Style" pitchFamily="18" charset="0"/>
                        </a:rPr>
                        <a:t> step-father*)</a:t>
                      </a:r>
                      <a:endParaRPr lang="en-IN" sz="1600" b="1" dirty="0" smtClean="0">
                        <a:solidFill>
                          <a:srgbClr val="FF0000"/>
                        </a:solidFill>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latin typeface="Bookman Old Style" pitchFamily="18" charset="0"/>
                        </a:rPr>
                        <a:t>Mother (including step-mother)</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latin typeface="Bookman Old Style" pitchFamily="18" charset="0"/>
                        </a:rPr>
                        <a:t>Son (including step-son)</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latin typeface="Bookman Old Style" pitchFamily="18" charset="0"/>
                        </a:rPr>
                        <a:t>Son's wife</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latin typeface="Bookman Old Style" pitchFamily="18" charset="0"/>
                        </a:rPr>
                        <a:t>Daughter</a:t>
                      </a:r>
                      <a:r>
                        <a:rPr lang="en-IN" sz="1600" dirty="0" smtClean="0">
                          <a:latin typeface="Bookman Old Style" pitchFamily="18" charset="0"/>
                        </a:rPr>
                        <a:t> (</a:t>
                      </a:r>
                      <a:r>
                        <a:rPr lang="en-IN" sz="1600" strike="sngStrike" dirty="0" smtClean="0">
                          <a:solidFill>
                            <a:srgbClr val="FF0000"/>
                          </a:solidFill>
                          <a:latin typeface="Bookman Old Style" pitchFamily="18" charset="0"/>
                        </a:rPr>
                        <a:t>including step-daughter*)</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strike="sngStrike" dirty="0" smtClean="0">
                          <a:latin typeface="Bookman Old Style" pitchFamily="18" charset="0"/>
                        </a:rPr>
                        <a:t>Father's father</a:t>
                      </a:r>
                      <a:r>
                        <a:rPr kumimoji="0" lang="en-IN" sz="1600" strike="sngStrike" kern="1200" dirty="0" smtClean="0">
                          <a:solidFill>
                            <a:srgbClr val="FF0000"/>
                          </a:solidFill>
                          <a:latin typeface="Bookman Old Style" pitchFamily="18" charset="0"/>
                          <a:ea typeface="+mn-ea"/>
                          <a:cs typeface="+mn-cs"/>
                        </a:rPr>
                        <a:t>*</a:t>
                      </a:r>
                      <a:endParaRPr lang="en-IN" sz="1600" strike="sngStrike" dirty="0" smtClean="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strike="sngStrike" kern="1200" dirty="0" smtClean="0">
                          <a:solidFill>
                            <a:schemeClr val="dk1"/>
                          </a:solidFill>
                          <a:latin typeface="Bookman Old Style" pitchFamily="18" charset="0"/>
                          <a:ea typeface="+mn-ea"/>
                          <a:cs typeface="+mn-cs"/>
                        </a:rPr>
                        <a:t>Father's mother</a:t>
                      </a:r>
                      <a:r>
                        <a:rPr kumimoji="0" lang="en-IN" sz="1600" strike="sngStrike" kern="1200" dirty="0" smtClean="0">
                          <a:solidFill>
                            <a:srgbClr val="FF0000"/>
                          </a:solidFill>
                          <a:latin typeface="Bookman Old Style" pitchFamily="18" charset="0"/>
                          <a:ea typeface="+mn-ea"/>
                          <a:cs typeface="+mn-cs"/>
                        </a:rPr>
                        <a:t>*</a:t>
                      </a:r>
                      <a:endParaRPr kumimoji="0" lang="en-US" sz="1600" strike="sngStrike" kern="1200" dirty="0" smtClean="0">
                        <a:solidFill>
                          <a:srgbClr val="FF0000"/>
                        </a:solidFill>
                        <a:latin typeface="Bookman Old Style" pitchFamily="18" charset="0"/>
                        <a:ea typeface="+mn-ea"/>
                        <a:cs typeface="+mn-cs"/>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Mother's mother</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strike="sngStrike" kern="1200" dirty="0" smtClean="0">
                          <a:solidFill>
                            <a:schemeClr val="dk1"/>
                          </a:solidFill>
                          <a:latin typeface="Bookman Old Style" pitchFamily="18" charset="0"/>
                          <a:ea typeface="+mn-ea"/>
                          <a:cs typeface="+mn-cs"/>
                        </a:rPr>
                        <a:t>Mother's father</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Son's son</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strike="sngStrike" kern="1200" dirty="0" smtClean="0">
                          <a:solidFill>
                            <a:schemeClr val="dk1"/>
                          </a:solidFill>
                          <a:latin typeface="Bookman Old Style" pitchFamily="18" charset="0"/>
                          <a:ea typeface="+mn-ea"/>
                          <a:cs typeface="+mn-cs"/>
                        </a:rPr>
                        <a:t>Son's </a:t>
                      </a:r>
                      <a:r>
                        <a:rPr kumimoji="0" lang="en-IN" sz="1600" strike="sngStrike" kern="1200" dirty="0" err="1" smtClean="0">
                          <a:solidFill>
                            <a:schemeClr val="dk1"/>
                          </a:solidFill>
                          <a:latin typeface="Bookman Old Style" pitchFamily="18" charset="0"/>
                          <a:ea typeface="+mn-ea"/>
                          <a:cs typeface="+mn-cs"/>
                        </a:rPr>
                        <a:t>son's</a:t>
                      </a:r>
                      <a:r>
                        <a:rPr kumimoji="0" lang="en-IN" sz="1600" strike="sngStrike" kern="1200" dirty="0" smtClean="0">
                          <a:solidFill>
                            <a:schemeClr val="dk1"/>
                          </a:solidFill>
                          <a:latin typeface="Bookman Old Style" pitchFamily="18" charset="0"/>
                          <a:ea typeface="+mn-ea"/>
                          <a:cs typeface="+mn-cs"/>
                        </a:rPr>
                        <a:t> wife</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Son's daughter</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strike="sngStrike" kern="1200" dirty="0" smtClean="0">
                          <a:solidFill>
                            <a:schemeClr val="dk1"/>
                          </a:solidFill>
                          <a:latin typeface="Bookman Old Style" pitchFamily="18" charset="0"/>
                          <a:ea typeface="+mn-ea"/>
                          <a:cs typeface="+mn-cs"/>
                        </a:rPr>
                        <a:t>Son's daughter's husband</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b="1" kern="1200" dirty="0" smtClean="0">
                          <a:solidFill>
                            <a:schemeClr val="dk1"/>
                          </a:solidFill>
                          <a:latin typeface="Bookman Old Style" pitchFamily="18" charset="0"/>
                          <a:ea typeface="+mn-ea"/>
                          <a:cs typeface="+mn-cs"/>
                        </a:rPr>
                        <a:t>Daughter's husband</a:t>
                      </a:r>
                      <a:endParaRPr lang="en-US" sz="1600" b="1"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strike="sngStrike" kern="1200" dirty="0" smtClean="0">
                          <a:solidFill>
                            <a:schemeClr val="dk1"/>
                          </a:solidFill>
                          <a:latin typeface="Bookman Old Style" pitchFamily="18" charset="0"/>
                          <a:ea typeface="+mn-ea"/>
                          <a:cs typeface="+mn-cs"/>
                        </a:rPr>
                        <a:t>Daughter's son</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Daughter's son's wife</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strike="sngStrike" kern="1200" dirty="0" smtClean="0">
                          <a:solidFill>
                            <a:schemeClr val="dk1"/>
                          </a:solidFill>
                          <a:latin typeface="Bookman Old Style" pitchFamily="18" charset="0"/>
                          <a:ea typeface="+mn-ea"/>
                          <a:cs typeface="+mn-cs"/>
                        </a:rPr>
                        <a:t>Daughter's daughter</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Daughter's </a:t>
                      </a:r>
                      <a:r>
                        <a:rPr kumimoji="0" lang="en-IN" sz="1600" strike="sngStrike" kern="1200" dirty="0" err="1" smtClean="0">
                          <a:solidFill>
                            <a:schemeClr val="dk1"/>
                          </a:solidFill>
                          <a:latin typeface="Bookman Old Style" pitchFamily="18" charset="0"/>
                          <a:ea typeface="+mn-ea"/>
                          <a:cs typeface="+mn-cs"/>
                        </a:rPr>
                        <a:t>daughter's</a:t>
                      </a:r>
                      <a:r>
                        <a:rPr kumimoji="0" lang="en-IN" sz="1600" strike="sngStrike" kern="1200" dirty="0" smtClean="0">
                          <a:solidFill>
                            <a:schemeClr val="dk1"/>
                          </a:solidFill>
                          <a:latin typeface="Bookman Old Style" pitchFamily="18" charset="0"/>
                          <a:ea typeface="+mn-ea"/>
                          <a:cs typeface="+mn-cs"/>
                        </a:rPr>
                        <a:t> husband</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b="1" kern="1200" dirty="0" smtClean="0">
                          <a:solidFill>
                            <a:schemeClr val="dk1"/>
                          </a:solidFill>
                          <a:latin typeface="Bookman Old Style" pitchFamily="18" charset="0"/>
                          <a:ea typeface="+mn-ea"/>
                          <a:cs typeface="+mn-cs"/>
                        </a:rPr>
                        <a:t>Brother (including step-brothers)</a:t>
                      </a:r>
                      <a:endParaRPr lang="en-US" sz="1600" b="1"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Brother's wife</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a:txBody>
                    <a:bodyPr/>
                    <a:lstStyle/>
                    <a:p>
                      <a:r>
                        <a:rPr kumimoji="0" lang="en-IN" sz="1600" b="1" kern="1200" dirty="0" smtClean="0">
                          <a:solidFill>
                            <a:schemeClr val="dk1"/>
                          </a:solidFill>
                          <a:latin typeface="Bookman Old Style" pitchFamily="18" charset="0"/>
                          <a:ea typeface="+mn-ea"/>
                          <a:cs typeface="+mn-cs"/>
                        </a:rPr>
                        <a:t>Sister (including step-sister)</a:t>
                      </a:r>
                      <a:endParaRPr lang="en-US" sz="1600" b="1"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0" lang="en-IN" sz="1600" strike="sngStrike" kern="1200" dirty="0" smtClean="0">
                          <a:solidFill>
                            <a:schemeClr val="dk1"/>
                          </a:solidFill>
                          <a:latin typeface="Bookman Old Style" pitchFamily="18" charset="0"/>
                          <a:ea typeface="+mn-ea"/>
                          <a:cs typeface="+mn-cs"/>
                        </a:rPr>
                        <a:t>Sister's husband</a:t>
                      </a:r>
                      <a:r>
                        <a:rPr kumimoji="0" lang="en-IN" sz="1600" strike="sngStrike" kern="1200" dirty="0" smtClean="0">
                          <a:solidFill>
                            <a:srgbClr val="FF0000"/>
                          </a:solidFill>
                          <a:latin typeface="Bookman Old Style" pitchFamily="18" charset="0"/>
                          <a:ea typeface="+mn-ea"/>
                          <a:cs typeface="+mn-cs"/>
                        </a:rPr>
                        <a:t>*</a:t>
                      </a:r>
                      <a:endParaRPr lang="en-US" sz="1600" strike="sngStrike" dirty="0">
                        <a:latin typeface="Bookman Old Style" pitchFamily="18" charset="0"/>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3379">
                <a:tc gridSpan="2">
                  <a:txBody>
                    <a:bodyPr/>
                    <a:lstStyle/>
                    <a:p>
                      <a:r>
                        <a:rPr kumimoji="0" lang="en-IN" sz="1200" b="1" kern="1200" dirty="0" smtClean="0">
                          <a:solidFill>
                            <a:srgbClr val="FF0000"/>
                          </a:solidFill>
                          <a:latin typeface="Bookman Old Style" pitchFamily="18" charset="0"/>
                          <a:ea typeface="+mn-ea"/>
                          <a:cs typeface="+mn-cs"/>
                        </a:rPr>
                        <a:t>* Deleted/inserted in section 2(77) in Companies Act, 2013</a:t>
                      </a:r>
                      <a:endParaRPr lang="en-US" sz="1200" b="1" dirty="0">
                        <a:latin typeface="Bookman Old Style" pitchFamily="18" charset="0"/>
                      </a:endParaRPr>
                    </a:p>
                  </a:txBody>
                  <a:tcPr marT="9144" marB="914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600" dirty="0">
                        <a:latin typeface="Bookman Old Style" pitchFamily="18" charset="0"/>
                      </a:endParaRPr>
                    </a:p>
                  </a:txBody>
                  <a:tcPr marT="9144" marB="914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45578">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400" b="1" u="sng" dirty="0" smtClean="0">
                          <a:solidFill>
                            <a:srgbClr val="FF0000"/>
                          </a:solidFill>
                          <a:latin typeface="Bookman Old Style" pitchFamily="18" charset="0"/>
                        </a:rPr>
                        <a:t>This definition is different from what is defined as RELATIVE under the Income Tax Act, 1961:</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2(41): Definition of Relative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13:</a:t>
                      </a:r>
                      <a:r>
                        <a:rPr lang="en-US" sz="1400" b="1" baseline="0" dirty="0" smtClean="0">
                          <a:solidFill>
                            <a:srgbClr val="FF0000"/>
                          </a:solidFill>
                          <a:latin typeface="Bookman Old Style" pitchFamily="18" charset="0"/>
                        </a:rPr>
                        <a:t> </a:t>
                      </a:r>
                      <a:r>
                        <a:rPr lang="en-US" sz="1400" b="1" dirty="0" smtClean="0">
                          <a:solidFill>
                            <a:srgbClr val="FF0000"/>
                          </a:solidFill>
                          <a:latin typeface="Bookman Old Style" pitchFamily="18" charset="0"/>
                        </a:rPr>
                        <a:t>Trust for charitable &amp; religious purposes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40A(2): Expenses/payments not deductible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56(2): Gifts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64(1): Clubbing of Income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80DD: Medical treatment of a dependant who is a person with disability</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latin typeface="Bookman Old Style" pitchFamily="18" charset="0"/>
                        </a:rPr>
                        <a:t>Sec 92A: Associated enterprise under transfer pricing</a:t>
                      </a:r>
                      <a:endParaRPr lang="en-US" sz="1600" dirty="0">
                        <a:latin typeface="Bookman Old Style" pitchFamily="18" charset="0"/>
                      </a:endParaRPr>
                    </a:p>
                  </a:txBody>
                  <a:tcPr marT="9144" marB="914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rmAutofit fontScale="90000"/>
          </a:bodyPr>
          <a:lstStyle/>
          <a:p>
            <a:pPr algn="ctr"/>
            <a:r>
              <a:rPr lang="en-US" sz="2800" b="1" dirty="0" smtClean="0">
                <a:solidFill>
                  <a:srgbClr val="FF0000"/>
                </a:solidFill>
                <a:latin typeface="Bookman Old Style" pitchFamily="18" charset="0"/>
              </a:rPr>
              <a:t>Foreign Exchange Management Act, 1999</a:t>
            </a:r>
            <a:endParaRPr lang="en-IN" sz="2800" b="1" dirty="0">
              <a:solidFill>
                <a:srgbClr val="FF0000"/>
              </a:solidFill>
              <a:latin typeface="Bookman Old Style" pitchFamily="18" charset="0"/>
            </a:endParaRPr>
          </a:p>
        </p:txBody>
      </p:sp>
      <p:graphicFrame>
        <p:nvGraphicFramePr>
          <p:cNvPr id="5" name="Content Placeholder 4"/>
          <p:cNvGraphicFramePr>
            <a:graphicFrameLocks noGrp="1"/>
          </p:cNvGraphicFramePr>
          <p:nvPr>
            <p:ph idx="1"/>
          </p:nvPr>
        </p:nvGraphicFramePr>
        <p:xfrm>
          <a:off x="304800" y="838201"/>
          <a:ext cx="8305800" cy="5692939"/>
        </p:xfrm>
        <a:graphic>
          <a:graphicData uri="http://schemas.openxmlformats.org/drawingml/2006/table">
            <a:tbl>
              <a:tblPr firstRow="1" bandRow="1">
                <a:tableStyleId>{5C22544A-7EE6-4342-B048-85BDC9FD1C3A}</a:tableStyleId>
              </a:tblPr>
              <a:tblGrid>
                <a:gridCol w="1447800"/>
                <a:gridCol w="6858000"/>
              </a:tblGrid>
              <a:tr h="308893">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Sec.1-2</a:t>
                      </a:r>
                      <a:endParaRPr lang="en-US" sz="1500" b="0"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0" dirty="0" smtClean="0">
                          <a:solidFill>
                            <a:schemeClr val="tx1"/>
                          </a:solidFill>
                          <a:latin typeface="Bookman Old Style"/>
                          <a:ea typeface="Calibri"/>
                          <a:cs typeface="Times New Roman"/>
                        </a:rPr>
                        <a:t>Short </a:t>
                      </a:r>
                      <a:r>
                        <a:rPr lang="en-IN" sz="1500" b="0" dirty="0">
                          <a:solidFill>
                            <a:schemeClr val="tx1"/>
                          </a:solidFill>
                          <a:latin typeface="Bookman Old Style"/>
                          <a:ea typeface="Calibri"/>
                          <a:cs typeface="Times New Roman"/>
                        </a:rPr>
                        <a:t>title, </a:t>
                      </a:r>
                      <a:r>
                        <a:rPr lang="en-IN" sz="1500" b="1" dirty="0" smtClean="0">
                          <a:solidFill>
                            <a:schemeClr val="tx1"/>
                          </a:solidFill>
                          <a:latin typeface="Bookman Old Style"/>
                          <a:ea typeface="Calibri"/>
                          <a:cs typeface="Times New Roman"/>
                        </a:rPr>
                        <a:t>Definitions</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 </a:t>
                      </a:r>
                      <a:r>
                        <a:rPr lang="en-IN" sz="1500" dirty="0">
                          <a:latin typeface="Bookman Old Style"/>
                          <a:ea typeface="Calibri"/>
                          <a:cs typeface="Times New Roman"/>
                        </a:rPr>
                        <a:t>3-9</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dirty="0">
                          <a:latin typeface="Bookman Old Style"/>
                          <a:ea typeface="Calibri"/>
                          <a:cs typeface="Times New Roman"/>
                        </a:rPr>
                        <a:t>Regulation and management of </a:t>
                      </a:r>
                      <a:r>
                        <a:rPr lang="en-IN" sz="1500" b="1" dirty="0" smtClean="0">
                          <a:solidFill>
                            <a:srgbClr val="FF0000"/>
                          </a:solidFill>
                          <a:latin typeface="Bookman Old Style"/>
                          <a:ea typeface="Calibri"/>
                          <a:cs typeface="Times New Roman"/>
                        </a:rPr>
                        <a:t>FOREIGN EXCHANGE</a:t>
                      </a:r>
                      <a:r>
                        <a:rPr lang="en-IN" sz="1500" dirty="0" smtClean="0">
                          <a:latin typeface="Bookman Old Style"/>
                          <a:ea typeface="Calibri"/>
                          <a:cs typeface="Times New Roman"/>
                        </a:rPr>
                        <a:t>:</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3</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Dealing in foreign exchange</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4</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Holding of foreign exchange</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5</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Current account transactions</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smtClean="0">
                          <a:solidFill>
                            <a:srgbClr val="FF0000"/>
                          </a:solidFill>
                          <a:latin typeface="Bookman Old Style"/>
                          <a:ea typeface="Calibri"/>
                          <a:cs typeface="Times New Roman"/>
                        </a:rPr>
                        <a:t>6**</a:t>
                      </a:r>
                      <a:endParaRPr lang="en-US" sz="1500" b="1" dirty="0">
                        <a:solidFill>
                          <a:srgbClr val="FF0000"/>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rgbClr val="FF0000"/>
                          </a:solidFill>
                          <a:latin typeface="Bookman Old Style"/>
                          <a:ea typeface="Calibri"/>
                          <a:cs typeface="Times New Roman"/>
                        </a:rPr>
                        <a:t>Capital account transactions</a:t>
                      </a:r>
                      <a:endParaRPr lang="en-US" sz="1500" b="1" dirty="0">
                        <a:solidFill>
                          <a:srgbClr val="FF0000"/>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7</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Export of goods and services</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8</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Realisation and repatriation of foreign exchange</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1" dirty="0">
                          <a:solidFill>
                            <a:schemeClr val="tx1"/>
                          </a:solidFill>
                          <a:latin typeface="Bookman Old Style"/>
                          <a:ea typeface="Calibri"/>
                          <a:cs typeface="Times New Roman"/>
                        </a:rPr>
                        <a:t>9</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IN" sz="1500" b="1" dirty="0">
                          <a:solidFill>
                            <a:schemeClr val="tx1"/>
                          </a:solidFill>
                          <a:latin typeface="Bookman Old Style"/>
                          <a:ea typeface="Calibri"/>
                          <a:cs typeface="Times New Roman"/>
                        </a:rPr>
                        <a:t>Exemption from realisation and repatriation</a:t>
                      </a:r>
                      <a:endParaRPr lang="en-US" sz="1500" b="1" dirty="0">
                        <a:solidFill>
                          <a:schemeClr val="tx1"/>
                        </a:solidFill>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10-12</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b="1" dirty="0">
                          <a:latin typeface="Bookman Old Style"/>
                          <a:ea typeface="Calibri"/>
                          <a:cs typeface="Times New Roman"/>
                        </a:rPr>
                        <a:t>Authorised person</a:t>
                      </a:r>
                      <a:endParaRPr lang="en-US" sz="1500" b="1"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5276">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 </a:t>
                      </a:r>
                      <a:r>
                        <a:rPr lang="en-IN" sz="1500" dirty="0">
                          <a:latin typeface="Bookman Old Style"/>
                          <a:ea typeface="Calibri"/>
                          <a:cs typeface="Times New Roman"/>
                        </a:rPr>
                        <a:t>13-15</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b="1" dirty="0">
                          <a:latin typeface="Bookman Old Style"/>
                          <a:ea typeface="Times New Roman"/>
                          <a:cs typeface="Times New Roman"/>
                        </a:rPr>
                        <a:t>Contravention and penalties</a:t>
                      </a:r>
                      <a:r>
                        <a:rPr lang="en-IN" sz="1500" dirty="0">
                          <a:latin typeface="Bookman Old Style"/>
                          <a:ea typeface="Times New Roman"/>
                          <a:cs typeface="Times New Roman"/>
                        </a:rPr>
                        <a:t>, p</a:t>
                      </a:r>
                      <a:r>
                        <a:rPr lang="en-IN" sz="1500" dirty="0">
                          <a:latin typeface="Bookman Old Style"/>
                          <a:ea typeface="Calibri"/>
                          <a:cs typeface="Times New Roman"/>
                        </a:rPr>
                        <a:t>ower to </a:t>
                      </a:r>
                      <a:r>
                        <a:rPr lang="en-IN" sz="1500" b="1" dirty="0">
                          <a:latin typeface="Bookman Old Style"/>
                          <a:ea typeface="Calibri"/>
                          <a:cs typeface="Times New Roman"/>
                        </a:rPr>
                        <a:t>compound contravention</a:t>
                      </a:r>
                      <a:endParaRPr lang="en-US" sz="1500" b="1"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 </a:t>
                      </a:r>
                      <a:r>
                        <a:rPr lang="en-IN" sz="1500" dirty="0">
                          <a:latin typeface="Bookman Old Style"/>
                          <a:ea typeface="Calibri"/>
                          <a:cs typeface="Times New Roman"/>
                        </a:rPr>
                        <a:t>16-35</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b="1" dirty="0">
                          <a:latin typeface="Bookman Old Style"/>
                          <a:ea typeface="Calibri"/>
                          <a:cs typeface="Times New Roman"/>
                        </a:rPr>
                        <a:t>Adjudication and appeal</a:t>
                      </a:r>
                      <a:endParaRPr lang="en-US" sz="1500" b="1"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 </a:t>
                      </a:r>
                      <a:r>
                        <a:rPr lang="en-IN" sz="1500" dirty="0">
                          <a:latin typeface="Bookman Old Style"/>
                          <a:ea typeface="Calibri"/>
                          <a:cs typeface="Times New Roman"/>
                        </a:rPr>
                        <a:t>36-38</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b="1" dirty="0">
                          <a:latin typeface="Bookman Old Style"/>
                          <a:ea typeface="Times New Roman"/>
                          <a:cs typeface="Times New Roman"/>
                        </a:rPr>
                        <a:t>Directorate of enforcement</a:t>
                      </a:r>
                      <a:endParaRPr lang="en-US" sz="1500" b="1"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b="0" dirty="0" smtClean="0">
                          <a:solidFill>
                            <a:schemeClr val="tx1"/>
                          </a:solidFill>
                          <a:latin typeface="Bookman Old Style"/>
                          <a:ea typeface="Calibri"/>
                          <a:cs typeface="Times New Roman"/>
                        </a:rPr>
                        <a:t>Sec.</a:t>
                      </a:r>
                      <a:r>
                        <a:rPr lang="en-IN" sz="1500" dirty="0" smtClean="0">
                          <a:latin typeface="Bookman Old Style"/>
                          <a:ea typeface="Calibri"/>
                          <a:cs typeface="Times New Roman"/>
                        </a:rPr>
                        <a:t> 39-45</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dirty="0" smtClean="0">
                          <a:latin typeface="Bookman Old Style"/>
                          <a:ea typeface="Calibri"/>
                          <a:cs typeface="Times New Roman"/>
                        </a:rPr>
                        <a:t>M</a:t>
                      </a:r>
                      <a:r>
                        <a:rPr lang="en-IN" sz="1500" dirty="0" smtClean="0">
                          <a:latin typeface="Bookman Old Style"/>
                          <a:ea typeface="Times New Roman"/>
                          <a:cs typeface="Times New Roman"/>
                        </a:rPr>
                        <a:t>iscellaneous</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dirty="0" smtClean="0">
                          <a:latin typeface="Bookman Old Style"/>
                          <a:ea typeface="Calibri"/>
                          <a:cs typeface="Times New Roman"/>
                        </a:rPr>
                        <a:t>46, 47</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IN" sz="1500" b="1" dirty="0">
                          <a:latin typeface="Bookman Old Style"/>
                          <a:ea typeface="Calibri"/>
                          <a:cs typeface="Times New Roman"/>
                        </a:rPr>
                        <a:t>Power to make </a:t>
                      </a:r>
                      <a:r>
                        <a:rPr lang="en-IN" sz="1500" b="1" dirty="0" smtClean="0">
                          <a:latin typeface="Bookman Old Style"/>
                          <a:ea typeface="Calibri"/>
                          <a:cs typeface="Times New Roman"/>
                        </a:rPr>
                        <a:t>Rules;</a:t>
                      </a:r>
                      <a:r>
                        <a:rPr lang="en-IN" sz="1500" b="1" baseline="0" dirty="0" smtClean="0">
                          <a:latin typeface="Bookman Old Style"/>
                          <a:ea typeface="Calibri"/>
                          <a:cs typeface="Times New Roman"/>
                        </a:rPr>
                        <a:t> </a:t>
                      </a:r>
                      <a:r>
                        <a:rPr lang="en-IN" sz="1500" b="1" dirty="0" smtClean="0">
                          <a:solidFill>
                            <a:srgbClr val="FF0000"/>
                          </a:solidFill>
                          <a:latin typeface="Bookman Old Style"/>
                          <a:ea typeface="Calibri"/>
                          <a:cs typeface="Times New Roman"/>
                        </a:rPr>
                        <a:t>Power to make Regulations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870">
                <a:tc>
                  <a:txBody>
                    <a:bodyPr/>
                    <a:lstStyle/>
                    <a:p>
                      <a:pPr marL="0" marR="0" algn="ctr">
                        <a:lnSpc>
                          <a:spcPct val="115000"/>
                        </a:lnSpc>
                        <a:spcBef>
                          <a:spcPts val="0"/>
                        </a:spcBef>
                        <a:spcAft>
                          <a:spcPts val="0"/>
                        </a:spcAft>
                      </a:pPr>
                      <a:r>
                        <a:rPr lang="en-IN" sz="1500" dirty="0" smtClean="0">
                          <a:latin typeface="Bookman Old Style"/>
                          <a:ea typeface="Calibri"/>
                          <a:cs typeface="Times New Roman"/>
                        </a:rPr>
                        <a:t>48, 49</a:t>
                      </a:r>
                      <a:endParaRPr lang="en-US" sz="15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500" b="1" dirty="0" smtClean="0">
                          <a:latin typeface="Bookman Old Style" pitchFamily="18" charset="0"/>
                          <a:ea typeface="Calibri"/>
                          <a:cs typeface="Times New Roman"/>
                        </a:rPr>
                        <a:t>Rules/Regulations laid before Parliament*; Repeal &amp; Savings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2059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IN" sz="1600" b="1" kern="1200" dirty="0" smtClean="0">
                          <a:solidFill>
                            <a:srgbClr val="FF0000"/>
                          </a:solidFill>
                          <a:latin typeface="Bookman Old Style" pitchFamily="18" charset="0"/>
                          <a:ea typeface="+mn-ea"/>
                          <a:cs typeface="+mn-cs"/>
                        </a:rPr>
                        <a:t>**</a:t>
                      </a:r>
                      <a:r>
                        <a:rPr kumimoji="0" lang="en-IN" sz="1400" b="1" kern="1200" dirty="0" smtClean="0">
                          <a:solidFill>
                            <a:schemeClr val="dk1"/>
                          </a:solidFill>
                          <a:latin typeface="Bookman Old Style" pitchFamily="18" charset="0"/>
                          <a:ea typeface="+mn-ea"/>
                          <a:cs typeface="+mn-cs"/>
                        </a:rPr>
                        <a:t>Control on non-debt capital flows as equity will be exercised by the Government</a:t>
                      </a:r>
                      <a:r>
                        <a:rPr kumimoji="0" lang="en-IN" sz="1600" kern="1200" dirty="0" smtClean="0">
                          <a:solidFill>
                            <a:schemeClr val="dk1"/>
                          </a:solidFill>
                          <a:latin typeface="Bookman Old Style" pitchFamily="18" charset="0"/>
                          <a:ea typeface="+mn-ea"/>
                          <a:cs typeface="+mn-cs"/>
                        </a:rPr>
                        <a:t> </a:t>
                      </a:r>
                    </a:p>
                    <a:p>
                      <a:pPr marL="0" marR="0" indent="0" algn="ctr" defTabSz="914400" rtl="0" eaLnBrk="1" fontAlgn="auto" latinLnBrk="0" hangingPunct="1">
                        <a:lnSpc>
                          <a:spcPct val="115000"/>
                        </a:lnSpc>
                        <a:spcBef>
                          <a:spcPts val="0"/>
                        </a:spcBef>
                        <a:spcAft>
                          <a:spcPts val="0"/>
                        </a:spcAft>
                        <a:buClrTx/>
                        <a:buSzTx/>
                        <a:buFontTx/>
                        <a:buNone/>
                        <a:tabLst/>
                        <a:defRPr/>
                      </a:pPr>
                      <a:r>
                        <a:rPr lang="en-IN" sz="1600" b="1" dirty="0" smtClean="0">
                          <a:solidFill>
                            <a:srgbClr val="FF0000"/>
                          </a:solidFill>
                          <a:latin typeface="Bookman Old Style" pitchFamily="18" charset="0"/>
                          <a:ea typeface="Times New Roman"/>
                          <a:cs typeface="Times New Roman"/>
                        </a:rPr>
                        <a:t>Central Government makes Rules</a:t>
                      </a:r>
                      <a:r>
                        <a:rPr lang="en-IN" sz="1600" b="1" dirty="0" smtClean="0">
                          <a:solidFill>
                            <a:schemeClr val="tx1"/>
                          </a:solidFill>
                          <a:latin typeface="Bookman Old Style" pitchFamily="18" charset="0"/>
                          <a:ea typeface="Times New Roman"/>
                          <a:cs typeface="Times New Roman"/>
                        </a:rPr>
                        <a:t>; </a:t>
                      </a:r>
                      <a:r>
                        <a:rPr lang="en-IN" sz="1600" b="1" dirty="0" smtClean="0">
                          <a:solidFill>
                            <a:srgbClr val="FF0000"/>
                          </a:solidFill>
                          <a:latin typeface="Bookman Old Style" pitchFamily="18" charset="0"/>
                          <a:ea typeface="Times New Roman"/>
                          <a:cs typeface="Times New Roman"/>
                        </a:rPr>
                        <a:t>RBI makes</a:t>
                      </a:r>
                      <a:r>
                        <a:rPr lang="en-IN" sz="1600" b="1" baseline="0" dirty="0" smtClean="0">
                          <a:solidFill>
                            <a:srgbClr val="FF0000"/>
                          </a:solidFill>
                          <a:latin typeface="Bookman Old Style" pitchFamily="18" charset="0"/>
                          <a:ea typeface="Times New Roman"/>
                          <a:cs typeface="Times New Roman"/>
                        </a:rPr>
                        <a:t> R</a:t>
                      </a:r>
                      <a:r>
                        <a:rPr lang="en-IN" sz="1600" b="1" dirty="0" smtClean="0">
                          <a:solidFill>
                            <a:srgbClr val="FF0000"/>
                          </a:solidFill>
                          <a:latin typeface="Bookman Old Style" pitchFamily="18" charset="0"/>
                          <a:ea typeface="Times New Roman"/>
                          <a:cs typeface="Times New Roman"/>
                        </a:rPr>
                        <a:t>egulations</a:t>
                      </a:r>
                      <a:endParaRPr lang="en-US" sz="1600" b="1" dirty="0" smtClean="0">
                        <a:solidFill>
                          <a:srgbClr val="FF0000"/>
                        </a:solidFill>
                        <a:latin typeface="Bookman Old Style" pitchFamily="18" charset="0"/>
                        <a:ea typeface="Times New Roman"/>
                        <a:cs typeface="Times New Roman"/>
                      </a:endParaRPr>
                    </a:p>
                    <a:p>
                      <a:pPr marL="0" marR="0" algn="ctr">
                        <a:lnSpc>
                          <a:spcPct val="115000"/>
                        </a:lnSpc>
                        <a:spcBef>
                          <a:spcPts val="0"/>
                        </a:spcBef>
                        <a:spcAft>
                          <a:spcPts val="0"/>
                        </a:spcAft>
                        <a:buFont typeface="Arial" charset="0"/>
                        <a:buChar char="•"/>
                      </a:pPr>
                      <a:r>
                        <a:rPr kumimoji="0" lang="en-US" sz="1600" kern="1200" dirty="0" smtClean="0">
                          <a:solidFill>
                            <a:schemeClr val="dk1"/>
                          </a:solidFill>
                          <a:latin typeface="Bookman Old Style" pitchFamily="18" charset="0"/>
                          <a:ea typeface="+mn-ea"/>
                          <a:cs typeface="+mn-cs"/>
                        </a:rPr>
                        <a:t>For a total period of thirty days in one or more successive sessions. </a:t>
                      </a:r>
                    </a:p>
                    <a:p>
                      <a:pPr marL="0" marR="0" algn="ctr">
                        <a:lnSpc>
                          <a:spcPct val="115000"/>
                        </a:lnSpc>
                        <a:spcBef>
                          <a:spcPts val="0"/>
                        </a:spcBef>
                        <a:spcAft>
                          <a:spcPts val="0"/>
                        </a:spcAft>
                        <a:buFont typeface="Arial" charset="0"/>
                        <a:buChar char="•"/>
                      </a:pPr>
                      <a:r>
                        <a:rPr kumimoji="0" lang="en-US" sz="1600" kern="1200" dirty="0" smtClean="0">
                          <a:solidFill>
                            <a:schemeClr val="dk1"/>
                          </a:solidFill>
                          <a:latin typeface="Bookman Old Style" pitchFamily="18" charset="0"/>
                          <a:ea typeface="+mn-ea"/>
                          <a:cs typeface="+mn-cs"/>
                        </a:rPr>
                        <a:t>Both Houses must either  agree or disagree.</a:t>
                      </a:r>
                      <a:endParaRPr lang="en-US" sz="16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just">
                        <a:lnSpc>
                          <a:spcPct val="115000"/>
                        </a:lnSpc>
                        <a:spcBef>
                          <a:spcPts val="0"/>
                        </a:spcBef>
                        <a:spcAft>
                          <a:spcPts val="0"/>
                        </a:spcAft>
                      </a:pPr>
                      <a:endParaRPr lang="en-IN" sz="1800" b="1" dirty="0" smtClean="0">
                        <a:latin typeface="Bookman Old Style"/>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FC841631-A810-47A9-8031-7569C23745C4}"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304800"/>
          </a:xfrm>
        </p:spPr>
        <p:txBody>
          <a:bodyPr>
            <a:noAutofit/>
          </a:bodyPr>
          <a:lstStyle/>
          <a:p>
            <a:pPr algn="ctr"/>
            <a:r>
              <a:rPr lang="en-IN" sz="2800" b="1" dirty="0" smtClean="0">
                <a:solidFill>
                  <a:srgbClr val="FF0000"/>
                </a:solidFill>
                <a:latin typeface="Bookman Old Style" pitchFamily="18" charset="0"/>
              </a:rPr>
              <a:t>Change of residential status....1/2</a:t>
            </a:r>
            <a:endParaRPr lang="en-IN" sz="2800" dirty="0">
              <a:solidFill>
                <a:srgbClr val="FF0000"/>
              </a:solidFill>
              <a:latin typeface="Bookman Old Style" pitchFamily="18" charset="0"/>
            </a:endParaRPr>
          </a:p>
        </p:txBody>
      </p:sp>
      <p:sp>
        <p:nvSpPr>
          <p:cNvPr id="3" name="Content Placeholder 2"/>
          <p:cNvSpPr>
            <a:spLocks noGrp="1"/>
          </p:cNvSpPr>
          <p:nvPr>
            <p:ph idx="1"/>
          </p:nvPr>
        </p:nvSpPr>
        <p:spPr>
          <a:xfrm>
            <a:off x="304800" y="7924800"/>
            <a:ext cx="8382000" cy="3048000"/>
          </a:xfrm>
        </p:spPr>
        <p:txBody>
          <a:bodyPr>
            <a:normAutofit/>
          </a:bodyPr>
          <a:lstStyle/>
          <a:p>
            <a:pPr algn="just">
              <a:buNone/>
            </a:pPr>
            <a:endParaRPr lang="en-IN" b="1" u="sng" dirty="0" smtClean="0">
              <a:latin typeface="Bookman Old Style" pitchFamily="18" charset="0"/>
            </a:endParaRPr>
          </a:p>
          <a:p>
            <a:pPr algn="just">
              <a:buNone/>
            </a:pPr>
            <a:r>
              <a:rPr lang="en-IN" sz="3200" b="1" dirty="0" smtClean="0">
                <a:latin typeface="Bookman Old Style" pitchFamily="18" charset="0"/>
              </a:rPr>
              <a:t>	</a:t>
            </a:r>
            <a:endParaRPr lang="en-IN" sz="3200" dirty="0" smtClean="0">
              <a:latin typeface="Bookman Old Style" pitchFamily="18" charset="0"/>
            </a:endParaRPr>
          </a:p>
          <a:p>
            <a:pPr algn="just">
              <a:buNone/>
            </a:pPr>
            <a:endParaRPr lang="en-IN" sz="3200" dirty="0" smtClean="0">
              <a:latin typeface="Bookman Old Style" pitchFamily="18" charset="0"/>
            </a:endParaRPr>
          </a:p>
          <a:p>
            <a:pPr algn="just">
              <a:buNone/>
            </a:pPr>
            <a:r>
              <a:rPr lang="en-IN" sz="3200" dirty="0" smtClean="0">
                <a:latin typeface="Bookman Old Style" pitchFamily="18" charset="0"/>
              </a:rPr>
              <a:t>	</a:t>
            </a:r>
            <a:endParaRPr lang="en-IN" sz="3200" dirty="0">
              <a:latin typeface="Bookman Old Style" pitchFamily="18" charset="0"/>
            </a:endParaRPr>
          </a:p>
        </p:txBody>
      </p:sp>
      <p:sp>
        <p:nvSpPr>
          <p:cNvPr id="5" name="Rounded Rectangle 4"/>
          <p:cNvSpPr/>
          <p:nvPr/>
        </p:nvSpPr>
        <p:spPr>
          <a:xfrm>
            <a:off x="381000" y="457200"/>
            <a:ext cx="8077200" cy="457200"/>
          </a:xfrm>
          <a:prstGeom prst="roundRect">
            <a:avLst/>
          </a:prstGeom>
          <a:noFill/>
          <a:ln>
            <a:solidFill>
              <a:schemeClr val="tx1"/>
            </a:solidFill>
          </a:ln>
          <a:effectLst/>
        </p:spPr>
        <p:style>
          <a:lnRef idx="3">
            <a:schemeClr val="lt1"/>
          </a:lnRef>
          <a:fillRef idx="1">
            <a:schemeClr val="accent2"/>
          </a:fillRef>
          <a:effectRef idx="1">
            <a:schemeClr val="accent2"/>
          </a:effectRef>
          <a:fontRef idx="minor">
            <a:schemeClr val="lt1"/>
          </a:fontRef>
        </p:style>
        <p:txBody>
          <a:bodyPr rtlCol="0" anchor="ctr"/>
          <a:lstStyle/>
          <a:p>
            <a:pPr algn="ctr"/>
            <a:r>
              <a:rPr lang="en-IN" b="1" dirty="0" smtClean="0">
                <a:solidFill>
                  <a:schemeClr val="tx1"/>
                </a:solidFill>
                <a:latin typeface="Bookman Old Style" pitchFamily="18" charset="0"/>
              </a:rPr>
              <a:t>Section 6(4) of FEMA</a:t>
            </a:r>
            <a:endParaRPr lang="en-US" b="1" dirty="0">
              <a:solidFill>
                <a:schemeClr val="tx1"/>
              </a:solidFill>
            </a:endParaRPr>
          </a:p>
        </p:txBody>
      </p:sp>
      <p:sp>
        <p:nvSpPr>
          <p:cNvPr id="6" name="Striped Right Arrow 5"/>
          <p:cNvSpPr/>
          <p:nvPr/>
        </p:nvSpPr>
        <p:spPr>
          <a:xfrm>
            <a:off x="3429000" y="1066800"/>
            <a:ext cx="2133600" cy="1066800"/>
          </a:xfrm>
          <a:prstGeom prst="stripedRightArrow">
            <a:avLst/>
          </a:prstGeom>
          <a:noFill/>
          <a:ln>
            <a:solidFill>
              <a:schemeClr val="tx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solidFill>
                  <a:schemeClr val="tx2">
                    <a:lumMod val="50000"/>
                  </a:schemeClr>
                </a:solidFill>
                <a:latin typeface="Bookman Old Style" pitchFamily="18" charset="0"/>
              </a:rPr>
              <a:t>Status</a:t>
            </a:r>
          </a:p>
          <a:p>
            <a:pPr algn="ctr"/>
            <a:r>
              <a:rPr lang="en-US" b="1" dirty="0" smtClean="0">
                <a:solidFill>
                  <a:schemeClr val="tx2">
                    <a:lumMod val="50000"/>
                  </a:schemeClr>
                </a:solidFill>
                <a:latin typeface="Bookman Old Style" pitchFamily="18" charset="0"/>
              </a:rPr>
              <a:t> changed to</a:t>
            </a:r>
            <a:endParaRPr lang="en-US" b="1" dirty="0">
              <a:solidFill>
                <a:schemeClr val="tx2">
                  <a:lumMod val="50000"/>
                </a:schemeClr>
              </a:solidFill>
              <a:latin typeface="Bookman Old Style" pitchFamily="18" charset="0"/>
            </a:endParaRPr>
          </a:p>
        </p:txBody>
      </p:sp>
      <p:sp>
        <p:nvSpPr>
          <p:cNvPr id="8" name="Oval 7"/>
          <p:cNvSpPr/>
          <p:nvPr/>
        </p:nvSpPr>
        <p:spPr>
          <a:xfrm>
            <a:off x="609600" y="1066800"/>
            <a:ext cx="2514600" cy="990600"/>
          </a:xfrm>
          <a:prstGeom prst="ellipse">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b="1" dirty="0" smtClean="0">
                <a:solidFill>
                  <a:srgbClr val="FF0000"/>
                </a:solidFill>
                <a:latin typeface="Bookman Old Style" pitchFamily="18" charset="0"/>
              </a:rPr>
              <a:t>Person resident outside India </a:t>
            </a:r>
            <a:endParaRPr lang="en-US" dirty="0"/>
          </a:p>
        </p:txBody>
      </p:sp>
      <p:sp>
        <p:nvSpPr>
          <p:cNvPr id="11" name="Rectangle 10"/>
          <p:cNvSpPr/>
          <p:nvPr/>
        </p:nvSpPr>
        <p:spPr>
          <a:xfrm>
            <a:off x="457200" y="2209800"/>
            <a:ext cx="8153400" cy="1477328"/>
          </a:xfrm>
          <a:prstGeom prst="rect">
            <a:avLst/>
          </a:prstGeom>
        </p:spPr>
        <p:txBody>
          <a:bodyPr wrap="square">
            <a:spAutoFit/>
          </a:bodyPr>
          <a:lstStyle/>
          <a:p>
            <a:r>
              <a:rPr lang="en-IN" sz="1500" dirty="0" smtClean="0">
                <a:solidFill>
                  <a:prstClr val="black"/>
                </a:solidFill>
                <a:latin typeface="Bookman Old Style" pitchFamily="18" charset="0"/>
              </a:rPr>
              <a:t>A </a:t>
            </a:r>
            <a:r>
              <a:rPr lang="en-IN" sz="1500" b="1" dirty="0" smtClean="0">
                <a:solidFill>
                  <a:prstClr val="black"/>
                </a:solidFill>
                <a:latin typeface="Bookman Old Style" pitchFamily="18" charset="0"/>
              </a:rPr>
              <a:t>person resident in India </a:t>
            </a:r>
            <a:r>
              <a:rPr lang="en-IN" sz="1500" dirty="0" smtClean="0">
                <a:solidFill>
                  <a:prstClr val="black"/>
                </a:solidFill>
                <a:latin typeface="Bookman Old Style" pitchFamily="18" charset="0"/>
              </a:rPr>
              <a:t>may hold, own, transfer or invest in foreign currency, foreign security or any immovable property </a:t>
            </a:r>
            <a:r>
              <a:rPr lang="en-IN" sz="1500" b="1" dirty="0" smtClean="0">
                <a:solidFill>
                  <a:srgbClr val="FF0000"/>
                </a:solidFill>
                <a:latin typeface="Bookman Old Style" pitchFamily="18" charset="0"/>
              </a:rPr>
              <a:t>situated outside India </a:t>
            </a:r>
            <a:r>
              <a:rPr lang="en-IN" sz="1500" dirty="0" smtClean="0">
                <a:solidFill>
                  <a:prstClr val="black"/>
                </a:solidFill>
                <a:latin typeface="Bookman Old Style" pitchFamily="18" charset="0"/>
              </a:rPr>
              <a:t>if:</a:t>
            </a:r>
          </a:p>
          <a:p>
            <a:pPr marL="287338" indent="-287338">
              <a:buFont typeface="Wingdings" pitchFamily="2" charset="2"/>
              <a:buChar char="Ø"/>
            </a:pPr>
            <a:r>
              <a:rPr lang="en-IN" sz="1500" dirty="0" smtClean="0">
                <a:latin typeface="Bookman Old Style" pitchFamily="18" charset="0"/>
              </a:rPr>
              <a:t>such currency, security or property was </a:t>
            </a:r>
            <a:r>
              <a:rPr lang="en-IN" sz="1500" b="1" dirty="0" smtClean="0">
                <a:latin typeface="Bookman Old Style" pitchFamily="18" charset="0"/>
              </a:rPr>
              <a:t>acquired, held or owned by such person when he was resident outside India </a:t>
            </a:r>
          </a:p>
          <a:p>
            <a:pPr marL="287338" indent="-287338" algn="ctr"/>
            <a:r>
              <a:rPr lang="en-IN" sz="1500" b="1" dirty="0" smtClean="0">
                <a:solidFill>
                  <a:srgbClr val="FF0000"/>
                </a:solidFill>
                <a:latin typeface="Bookman Old Style" pitchFamily="18" charset="0"/>
              </a:rPr>
              <a:t>OR</a:t>
            </a:r>
          </a:p>
          <a:p>
            <a:pPr marL="287338" indent="-287338">
              <a:buFont typeface="Wingdings" pitchFamily="2" charset="2"/>
              <a:buChar char="Ø"/>
            </a:pPr>
            <a:r>
              <a:rPr lang="en-IN" sz="1500" b="1" dirty="0" smtClean="0">
                <a:latin typeface="Bookman Old Style" pitchFamily="18" charset="0"/>
              </a:rPr>
              <a:t> inherited from a person who was resident outside India</a:t>
            </a:r>
            <a:endParaRPr lang="en-US" sz="1500" b="1" dirty="0"/>
          </a:p>
        </p:txBody>
      </p:sp>
      <p:sp>
        <p:nvSpPr>
          <p:cNvPr id="12" name="Oval 11"/>
          <p:cNvSpPr/>
          <p:nvPr/>
        </p:nvSpPr>
        <p:spPr>
          <a:xfrm>
            <a:off x="5867400" y="1066800"/>
            <a:ext cx="2514600" cy="990600"/>
          </a:xfrm>
          <a:prstGeom prst="ellipse">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b="1" dirty="0" smtClean="0">
                <a:solidFill>
                  <a:srgbClr val="FF0000"/>
                </a:solidFill>
                <a:latin typeface="Bookman Old Style" pitchFamily="18" charset="0"/>
              </a:rPr>
              <a:t>Person resident in India </a:t>
            </a:r>
            <a:endParaRPr lang="en-US" dirty="0"/>
          </a:p>
        </p:txBody>
      </p:sp>
      <p:sp>
        <p:nvSpPr>
          <p:cNvPr id="13" name="Rounded Rectangle 12"/>
          <p:cNvSpPr/>
          <p:nvPr/>
        </p:nvSpPr>
        <p:spPr>
          <a:xfrm>
            <a:off x="457200" y="3733800"/>
            <a:ext cx="8077200" cy="457200"/>
          </a:xfrm>
          <a:prstGeom prst="roundRect">
            <a:avLst/>
          </a:prstGeom>
          <a:noFill/>
          <a:ln>
            <a:solidFill>
              <a:schemeClr val="tx1"/>
            </a:solidFill>
          </a:ln>
          <a:effectLst/>
        </p:spPr>
        <p:style>
          <a:lnRef idx="3">
            <a:schemeClr val="lt1"/>
          </a:lnRef>
          <a:fillRef idx="1">
            <a:schemeClr val="accent2"/>
          </a:fillRef>
          <a:effectRef idx="1">
            <a:schemeClr val="accent2"/>
          </a:effectRef>
          <a:fontRef idx="minor">
            <a:schemeClr val="lt1"/>
          </a:fontRef>
        </p:style>
        <p:txBody>
          <a:bodyPr rtlCol="0" anchor="ctr"/>
          <a:lstStyle/>
          <a:p>
            <a:pPr algn="ctr"/>
            <a:r>
              <a:rPr lang="en-IN" b="1" dirty="0" smtClean="0">
                <a:solidFill>
                  <a:schemeClr val="tx1"/>
                </a:solidFill>
                <a:latin typeface="Bookman Old Style" pitchFamily="18" charset="0"/>
              </a:rPr>
              <a:t>Section 6(5) of FEMA</a:t>
            </a:r>
            <a:endParaRPr lang="en-US" b="1" dirty="0">
              <a:solidFill>
                <a:schemeClr val="tx1"/>
              </a:solidFill>
            </a:endParaRPr>
          </a:p>
        </p:txBody>
      </p:sp>
      <p:sp>
        <p:nvSpPr>
          <p:cNvPr id="14" name="Oval 13"/>
          <p:cNvSpPr/>
          <p:nvPr/>
        </p:nvSpPr>
        <p:spPr>
          <a:xfrm>
            <a:off x="5943600" y="4343400"/>
            <a:ext cx="2514600" cy="990600"/>
          </a:xfrm>
          <a:prstGeom prst="ellipse">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b="1" dirty="0" smtClean="0">
                <a:solidFill>
                  <a:srgbClr val="FF0000"/>
                </a:solidFill>
                <a:latin typeface="Bookman Old Style" pitchFamily="18" charset="0"/>
              </a:rPr>
              <a:t>Person resident outside India </a:t>
            </a:r>
            <a:endParaRPr lang="en-US" dirty="0"/>
          </a:p>
        </p:txBody>
      </p:sp>
      <p:sp>
        <p:nvSpPr>
          <p:cNvPr id="15" name="Striped Right Arrow 14"/>
          <p:cNvSpPr/>
          <p:nvPr/>
        </p:nvSpPr>
        <p:spPr>
          <a:xfrm>
            <a:off x="3581400" y="4343400"/>
            <a:ext cx="2133600" cy="1066800"/>
          </a:xfrm>
          <a:prstGeom prst="stripedRightArrow">
            <a:avLst/>
          </a:prstGeom>
          <a:noFill/>
          <a:ln>
            <a:solidFill>
              <a:schemeClr val="tx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solidFill>
                  <a:schemeClr val="tx2">
                    <a:lumMod val="50000"/>
                  </a:schemeClr>
                </a:solidFill>
                <a:latin typeface="Bookman Old Style" pitchFamily="18" charset="0"/>
              </a:rPr>
              <a:t>Status</a:t>
            </a:r>
          </a:p>
          <a:p>
            <a:pPr algn="ctr"/>
            <a:r>
              <a:rPr lang="en-US" b="1" dirty="0" smtClean="0">
                <a:solidFill>
                  <a:schemeClr val="tx2">
                    <a:lumMod val="50000"/>
                  </a:schemeClr>
                </a:solidFill>
                <a:latin typeface="Bookman Old Style" pitchFamily="18" charset="0"/>
              </a:rPr>
              <a:t> changed to</a:t>
            </a:r>
            <a:endParaRPr lang="en-US" b="1" dirty="0">
              <a:solidFill>
                <a:schemeClr val="tx2">
                  <a:lumMod val="50000"/>
                </a:schemeClr>
              </a:solidFill>
              <a:latin typeface="Bookman Old Style" pitchFamily="18" charset="0"/>
            </a:endParaRPr>
          </a:p>
        </p:txBody>
      </p:sp>
      <p:sp>
        <p:nvSpPr>
          <p:cNvPr id="16" name="Oval 15"/>
          <p:cNvSpPr/>
          <p:nvPr/>
        </p:nvSpPr>
        <p:spPr>
          <a:xfrm>
            <a:off x="685800" y="4343400"/>
            <a:ext cx="2514600" cy="990600"/>
          </a:xfrm>
          <a:prstGeom prst="ellipse">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b="1" dirty="0" smtClean="0">
                <a:solidFill>
                  <a:srgbClr val="FF0000"/>
                </a:solidFill>
                <a:latin typeface="Bookman Old Style" pitchFamily="18" charset="0"/>
              </a:rPr>
              <a:t>Person resident in India </a:t>
            </a:r>
            <a:endParaRPr lang="en-US" dirty="0"/>
          </a:p>
        </p:txBody>
      </p:sp>
      <p:sp>
        <p:nvSpPr>
          <p:cNvPr id="17" name="Rectangle 16"/>
          <p:cNvSpPr/>
          <p:nvPr/>
        </p:nvSpPr>
        <p:spPr>
          <a:xfrm>
            <a:off x="609600" y="5456873"/>
            <a:ext cx="8153400" cy="1384995"/>
          </a:xfrm>
          <a:prstGeom prst="rect">
            <a:avLst/>
          </a:prstGeom>
        </p:spPr>
        <p:txBody>
          <a:bodyPr wrap="square">
            <a:spAutoFit/>
          </a:bodyPr>
          <a:lstStyle/>
          <a:p>
            <a:r>
              <a:rPr lang="en-IN" sz="1400" dirty="0" smtClean="0">
                <a:solidFill>
                  <a:prstClr val="black"/>
                </a:solidFill>
                <a:latin typeface="Bookman Old Style" pitchFamily="18" charset="0"/>
              </a:rPr>
              <a:t>A </a:t>
            </a:r>
            <a:r>
              <a:rPr lang="en-IN" sz="1400" b="1" dirty="0" smtClean="0">
                <a:solidFill>
                  <a:prstClr val="black"/>
                </a:solidFill>
                <a:latin typeface="Bookman Old Style" pitchFamily="18" charset="0"/>
              </a:rPr>
              <a:t>person resident outside India </a:t>
            </a:r>
            <a:r>
              <a:rPr lang="en-IN" sz="1400" dirty="0" smtClean="0">
                <a:latin typeface="Bookman Old Style" pitchFamily="18" charset="0"/>
              </a:rPr>
              <a:t>may hold, own, transfer or invest in Indian currency, security or any immovable property </a:t>
            </a:r>
            <a:r>
              <a:rPr lang="en-IN" sz="1400" b="1" dirty="0" smtClean="0">
                <a:solidFill>
                  <a:srgbClr val="FF0000"/>
                </a:solidFill>
                <a:latin typeface="Bookman Old Style" pitchFamily="18" charset="0"/>
              </a:rPr>
              <a:t>situated in India </a:t>
            </a:r>
            <a:r>
              <a:rPr lang="en-IN" sz="1400" dirty="0" smtClean="0">
                <a:latin typeface="Bookman Old Style" pitchFamily="18" charset="0"/>
              </a:rPr>
              <a:t>if </a:t>
            </a:r>
            <a:r>
              <a:rPr lang="en-IN" sz="1400" dirty="0" smtClean="0">
                <a:solidFill>
                  <a:prstClr val="black"/>
                </a:solidFill>
                <a:latin typeface="Bookman Old Style" pitchFamily="18" charset="0"/>
              </a:rPr>
              <a:t>:</a:t>
            </a:r>
          </a:p>
          <a:p>
            <a:pPr marL="287338" indent="-287338">
              <a:buFont typeface="Wingdings" pitchFamily="2" charset="2"/>
              <a:buChar char="Ø"/>
            </a:pPr>
            <a:r>
              <a:rPr lang="en-IN" sz="1400" dirty="0" smtClean="0">
                <a:latin typeface="Bookman Old Style" pitchFamily="18" charset="0"/>
              </a:rPr>
              <a:t>such currency, security or property was </a:t>
            </a:r>
            <a:r>
              <a:rPr lang="en-IN" sz="1400" b="1" dirty="0" smtClean="0">
                <a:latin typeface="Bookman Old Style" pitchFamily="18" charset="0"/>
              </a:rPr>
              <a:t>acquired, held or owned by such person when he was resident in India </a:t>
            </a:r>
          </a:p>
          <a:p>
            <a:pPr marL="287338" indent="-287338" algn="ctr"/>
            <a:r>
              <a:rPr lang="en-IN" sz="1400" b="1" dirty="0" smtClean="0">
                <a:solidFill>
                  <a:srgbClr val="FF0000"/>
                </a:solidFill>
                <a:latin typeface="Bookman Old Style" pitchFamily="18" charset="0"/>
              </a:rPr>
              <a:t>OR</a:t>
            </a:r>
          </a:p>
          <a:p>
            <a:pPr marL="287338" indent="-287338">
              <a:buFont typeface="Wingdings" pitchFamily="2" charset="2"/>
              <a:buChar char="Ø"/>
            </a:pPr>
            <a:r>
              <a:rPr lang="en-IN" sz="1400" b="1" dirty="0" smtClean="0">
                <a:latin typeface="Bookman Old Style" pitchFamily="18" charset="0"/>
              </a:rPr>
              <a:t> inherited from a person who was resident in India</a:t>
            </a:r>
            <a:endParaRPr lang="en-US" sz="1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Autofit/>
          </a:bodyPr>
          <a:lstStyle/>
          <a:p>
            <a:pPr marL="519113" indent="-519113" algn="just">
              <a:spcBef>
                <a:spcPts val="0"/>
              </a:spcBef>
              <a:buFont typeface="Wingdings" pitchFamily="2" charset="2"/>
              <a:buChar char="Ø"/>
            </a:pPr>
            <a:r>
              <a:rPr lang="en-IN" sz="1400" b="1" dirty="0" smtClean="0">
                <a:latin typeface="Bookman Old Style" pitchFamily="18" charset="0"/>
              </a:rPr>
              <a:t>Any fresh investments in India </a:t>
            </a:r>
            <a:r>
              <a:rPr lang="en-IN" sz="1400" dirty="0" smtClean="0">
                <a:latin typeface="Bookman Old Style" pitchFamily="18" charset="0"/>
              </a:rPr>
              <a:t>in shares or expansion of the activities of the companies in which investment is made would be </a:t>
            </a:r>
            <a:r>
              <a:rPr lang="en-IN" sz="1400" b="1" dirty="0" smtClean="0">
                <a:latin typeface="Bookman Old Style" pitchFamily="18" charset="0"/>
              </a:rPr>
              <a:t>subject to the prevailing </a:t>
            </a:r>
            <a:r>
              <a:rPr lang="en-IN" sz="1400" b="1" dirty="0" err="1" smtClean="0">
                <a:latin typeface="Bookman Old Style" pitchFamily="18" charset="0"/>
              </a:rPr>
              <a:t>sectoral</a:t>
            </a:r>
            <a:r>
              <a:rPr lang="en-IN" sz="1400" b="1" dirty="0" smtClean="0">
                <a:latin typeface="Bookman Old Style" pitchFamily="18" charset="0"/>
              </a:rPr>
              <a:t> FDI cap and </a:t>
            </a:r>
            <a:r>
              <a:rPr lang="en-IN" sz="1400" b="1" dirty="0" err="1" smtClean="0">
                <a:latin typeface="Bookman Old Style" pitchFamily="18" charset="0"/>
              </a:rPr>
              <a:t>conditionalities</a:t>
            </a:r>
            <a:r>
              <a:rPr lang="en-IN" sz="1400" dirty="0" smtClean="0">
                <a:latin typeface="Bookman Old Style" pitchFamily="18" charset="0"/>
              </a:rPr>
              <a:t>. </a:t>
            </a:r>
          </a:p>
          <a:p>
            <a:pPr>
              <a:spcBef>
                <a:spcPts val="0"/>
              </a:spcBef>
              <a:buNone/>
            </a:pPr>
            <a:endParaRPr lang="en-IN" sz="1400" dirty="0" smtClean="0">
              <a:latin typeface="Bookman Old Style" pitchFamily="18" charset="0"/>
            </a:endParaRPr>
          </a:p>
          <a:p>
            <a:pPr marL="573088" indent="-573088" algn="just">
              <a:spcBef>
                <a:spcPts val="0"/>
              </a:spcBef>
              <a:buFont typeface="Wingdings" pitchFamily="2" charset="2"/>
              <a:buChar char="Ø"/>
            </a:pPr>
            <a:r>
              <a:rPr lang="en-IN" sz="1400" dirty="0" smtClean="0">
                <a:latin typeface="Bookman Old Style" pitchFamily="18" charset="0"/>
              </a:rPr>
              <a:t>Further, </a:t>
            </a:r>
            <a:r>
              <a:rPr lang="en-IN" sz="1400" b="1" dirty="0" smtClean="0">
                <a:latin typeface="Bookman Old Style" pitchFamily="18" charset="0"/>
              </a:rPr>
              <a:t>sale proceeds</a:t>
            </a:r>
            <a:r>
              <a:rPr lang="en-IN" sz="1400" dirty="0" smtClean="0">
                <a:latin typeface="Bookman Old Style" pitchFamily="18" charset="0"/>
              </a:rPr>
              <a:t> </a:t>
            </a:r>
            <a:r>
              <a:rPr lang="en-IN" sz="1400" b="1" dirty="0" smtClean="0">
                <a:latin typeface="Bookman Old Style" pitchFamily="18" charset="0"/>
              </a:rPr>
              <a:t>of the assets </a:t>
            </a:r>
            <a:r>
              <a:rPr lang="en-IN" sz="1400" dirty="0" smtClean="0">
                <a:latin typeface="Bookman Old Style" pitchFamily="18" charset="0"/>
              </a:rPr>
              <a:t>would have to be deposited in the </a:t>
            </a:r>
            <a:r>
              <a:rPr lang="en-IN" sz="1400" b="1" dirty="0" smtClean="0">
                <a:latin typeface="Bookman Old Style" pitchFamily="18" charset="0"/>
              </a:rPr>
              <a:t>NRO Account </a:t>
            </a:r>
            <a:r>
              <a:rPr lang="en-IN" sz="1400" dirty="0" smtClean="0">
                <a:latin typeface="Bookman Old Style" pitchFamily="18" charset="0"/>
              </a:rPr>
              <a:t>and disposal thereof would be as per the applicable guidelines.</a:t>
            </a:r>
          </a:p>
          <a:p>
            <a:pPr marL="573088" indent="-573088" algn="just">
              <a:spcBef>
                <a:spcPts val="0"/>
              </a:spcBef>
              <a:buFont typeface="Wingdings" pitchFamily="2" charset="2"/>
              <a:buChar char="Ø"/>
            </a:pPr>
            <a:endParaRPr lang="en-IN" sz="1400" dirty="0" smtClean="0">
              <a:latin typeface="Bookman Old Style" pitchFamily="18" charset="0"/>
            </a:endParaRPr>
          </a:p>
          <a:p>
            <a:pPr marL="573088" indent="-573088" algn="just">
              <a:spcBef>
                <a:spcPts val="0"/>
              </a:spcBef>
              <a:buFont typeface="Wingdings" pitchFamily="2" charset="2"/>
              <a:buChar char="Ø"/>
            </a:pPr>
            <a:r>
              <a:rPr lang="en-IN" sz="1400" dirty="0" smtClean="0">
                <a:latin typeface="Bookman Old Style" pitchFamily="18" charset="0"/>
              </a:rPr>
              <a:t>Section 6(4) of FEMA, 1999 covers the following transactions:</a:t>
            </a:r>
            <a:endParaRPr lang="en-US" sz="1400" dirty="0" smtClean="0">
              <a:latin typeface="Bookman Old Style" pitchFamily="18" charset="0"/>
            </a:endParaRPr>
          </a:p>
          <a:p>
            <a:pPr marL="968375" indent="-395288" algn="just">
              <a:spcBef>
                <a:spcPts val="0"/>
              </a:spcBef>
              <a:buNone/>
            </a:pPr>
            <a:r>
              <a:rPr lang="en-IN" sz="1400" dirty="0" smtClean="0">
                <a:latin typeface="Bookman Old Style" pitchFamily="18" charset="0"/>
              </a:rPr>
              <a:t>(</a:t>
            </a:r>
            <a:r>
              <a:rPr lang="en-IN" sz="1400" dirty="0" err="1" smtClean="0">
                <a:latin typeface="Bookman Old Style" pitchFamily="18" charset="0"/>
              </a:rPr>
              <a:t>i</a:t>
            </a:r>
            <a:r>
              <a:rPr lang="en-IN" sz="1400" dirty="0" smtClean="0">
                <a:latin typeface="Bookman Old Style" pitchFamily="18" charset="0"/>
              </a:rPr>
              <a:t>) 	Foreign currency accounts opened and maintained by such a person </a:t>
            </a:r>
            <a:r>
              <a:rPr lang="en-IN" sz="1400" b="1" dirty="0" smtClean="0">
                <a:latin typeface="Bookman Old Style" pitchFamily="18" charset="0"/>
              </a:rPr>
              <a:t>when he was resident outside India</a:t>
            </a:r>
            <a:r>
              <a:rPr lang="en-IN" sz="1400" dirty="0" smtClean="0">
                <a:latin typeface="Bookman Old Style" pitchFamily="18" charset="0"/>
              </a:rPr>
              <a:t>;</a:t>
            </a:r>
            <a:endParaRPr lang="en-US" sz="1400" dirty="0" smtClean="0">
              <a:latin typeface="Bookman Old Style" pitchFamily="18" charset="0"/>
            </a:endParaRPr>
          </a:p>
          <a:p>
            <a:pPr marL="968375" indent="-395288" algn="just">
              <a:spcBef>
                <a:spcPts val="0"/>
              </a:spcBef>
              <a:buNone/>
            </a:pPr>
            <a:r>
              <a:rPr lang="en-IN" sz="1400" dirty="0" smtClean="0">
                <a:latin typeface="Bookman Old Style" pitchFamily="18" charset="0"/>
              </a:rPr>
              <a:t>(ii) 	Income earned through employment or business or vocation outside India taken up or commenced </a:t>
            </a:r>
            <a:r>
              <a:rPr lang="en-IN" sz="1400" b="1" dirty="0" smtClean="0">
                <a:latin typeface="Bookman Old Style" pitchFamily="18" charset="0"/>
              </a:rPr>
              <a:t>while such person was resident outside India</a:t>
            </a:r>
            <a:r>
              <a:rPr lang="en-IN" sz="1400" dirty="0" smtClean="0">
                <a:latin typeface="Bookman Old Style" pitchFamily="18" charset="0"/>
              </a:rPr>
              <a:t>, </a:t>
            </a:r>
            <a:r>
              <a:rPr lang="en-IN" sz="1400" b="1" dirty="0" smtClean="0">
                <a:latin typeface="Bookman Old Style" pitchFamily="18" charset="0"/>
              </a:rPr>
              <a:t>or</a:t>
            </a:r>
            <a:r>
              <a:rPr lang="en-IN" sz="1400" dirty="0" smtClean="0">
                <a:latin typeface="Bookman Old Style" pitchFamily="18" charset="0"/>
              </a:rPr>
              <a:t> from investments made </a:t>
            </a:r>
            <a:r>
              <a:rPr lang="en-IN" sz="1400" b="1" dirty="0" smtClean="0">
                <a:latin typeface="Bookman Old Style" pitchFamily="18" charset="0"/>
              </a:rPr>
              <a:t>while such person was resident outside India, or </a:t>
            </a:r>
            <a:r>
              <a:rPr lang="en-IN" sz="1400" dirty="0" smtClean="0">
                <a:latin typeface="Bookman Old Style" pitchFamily="18" charset="0"/>
              </a:rPr>
              <a:t>from gift or inheritance received </a:t>
            </a:r>
            <a:r>
              <a:rPr lang="en-IN" sz="1400" b="1" dirty="0" smtClean="0">
                <a:latin typeface="Bookman Old Style" pitchFamily="18" charset="0"/>
              </a:rPr>
              <a:t>while such a person was resident outside India;</a:t>
            </a:r>
            <a:endParaRPr lang="en-US" sz="1400" dirty="0" smtClean="0">
              <a:latin typeface="Bookman Old Style" pitchFamily="18" charset="0"/>
            </a:endParaRPr>
          </a:p>
          <a:p>
            <a:pPr marL="968375" indent="-395288" algn="just">
              <a:spcBef>
                <a:spcPts val="0"/>
              </a:spcBef>
              <a:buNone/>
            </a:pPr>
            <a:r>
              <a:rPr lang="en-IN" sz="1400" dirty="0" smtClean="0">
                <a:latin typeface="Bookman Old Style" pitchFamily="18" charset="0"/>
              </a:rPr>
              <a:t>(iii) 	Foreign exchange including any income arising there from, and conversion or replacement or accrual to the same, held outside India </a:t>
            </a:r>
            <a:r>
              <a:rPr lang="en-IN" sz="1400" b="1" dirty="0" smtClean="0">
                <a:latin typeface="Bookman Old Style" pitchFamily="18" charset="0"/>
              </a:rPr>
              <a:t>by a person resident in India acquired by way of inheritance from a person resident outside India.</a:t>
            </a:r>
            <a:endParaRPr lang="en-US" sz="1400" dirty="0" smtClean="0">
              <a:latin typeface="Bookman Old Style" pitchFamily="18" charset="0"/>
            </a:endParaRPr>
          </a:p>
          <a:p>
            <a:pPr marL="968375" indent="-395288" algn="just">
              <a:spcBef>
                <a:spcPts val="0"/>
              </a:spcBef>
              <a:buNone/>
            </a:pPr>
            <a:r>
              <a:rPr lang="en-IN" sz="1400" dirty="0" smtClean="0">
                <a:latin typeface="Bookman Old Style" pitchFamily="18" charset="0"/>
              </a:rPr>
              <a:t>(iv) 	A person resident in India may </a:t>
            </a:r>
            <a:r>
              <a:rPr lang="en-IN" sz="1400" b="1" dirty="0" smtClean="0">
                <a:latin typeface="Bookman Old Style" pitchFamily="18" charset="0"/>
              </a:rPr>
              <a:t>freely utilise all their eligible assets abroad as well as income on such assets or sale proceeds thereof received after their return to India for making any payments or to make any fresh investments abroad without approval of Reserve Bank,</a:t>
            </a:r>
            <a:r>
              <a:rPr lang="en-IN" sz="1400" dirty="0" smtClean="0">
                <a:latin typeface="Bookman Old Style" pitchFamily="18" charset="0"/>
              </a:rPr>
              <a:t> provided the cost of such investments and/or any subsequent payments received there for are met exclusively out of funds forming part of </a:t>
            </a:r>
            <a:r>
              <a:rPr lang="en-IN" sz="1400" b="1" dirty="0" smtClean="0">
                <a:latin typeface="Bookman Old Style" pitchFamily="18" charset="0"/>
              </a:rPr>
              <a:t>eligible assets </a:t>
            </a:r>
            <a:r>
              <a:rPr lang="en-IN" sz="1400" dirty="0" smtClean="0">
                <a:latin typeface="Bookman Old Style" pitchFamily="18" charset="0"/>
              </a:rPr>
              <a:t>held by them and the transaction is not in  contravention to extant FEMA provisions.</a:t>
            </a:r>
            <a:endParaRPr lang="en-US" sz="1400" dirty="0">
              <a:latin typeface="Bookman Old Style" pitchFamily="18" charset="0"/>
            </a:endParaRPr>
          </a:p>
        </p:txBody>
      </p:sp>
      <p:sp>
        <p:nvSpPr>
          <p:cNvPr id="5" name="Title 1"/>
          <p:cNvSpPr>
            <a:spLocks noGrp="1"/>
          </p:cNvSpPr>
          <p:nvPr>
            <p:ph type="title"/>
          </p:nvPr>
        </p:nvSpPr>
        <p:spPr>
          <a:xfrm>
            <a:off x="381000" y="228600"/>
            <a:ext cx="8229600" cy="475488"/>
          </a:xfrm>
        </p:spPr>
        <p:txBody>
          <a:bodyPr>
            <a:noAutofit/>
          </a:bodyPr>
          <a:lstStyle/>
          <a:p>
            <a:pPr algn="ctr"/>
            <a:r>
              <a:rPr lang="en-IN" sz="2800" b="1" dirty="0" smtClean="0">
                <a:solidFill>
                  <a:srgbClr val="FF0000"/>
                </a:solidFill>
                <a:latin typeface="Bookman Old Style" pitchFamily="18" charset="0"/>
              </a:rPr>
              <a:t>Change of residential status....2/2</a:t>
            </a:r>
            <a:endParaRPr lang="en-IN" sz="2800" dirty="0">
              <a:solidFill>
                <a:srgbClr val="FF0000"/>
              </a:solidFill>
              <a:latin typeface="Bookman Old Style"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01000" cy="609600"/>
          </a:xfrm>
        </p:spPr>
        <p:txBody>
          <a:bodyPr>
            <a:normAutofit/>
          </a:bodyPr>
          <a:lstStyle/>
          <a:p>
            <a:pPr algn="ctr"/>
            <a:r>
              <a:rPr lang="en-US" sz="2400" dirty="0" smtClean="0">
                <a:solidFill>
                  <a:srgbClr val="FF0000"/>
                </a:solidFill>
                <a:latin typeface="Bookman Old Style" pitchFamily="18" charset="0"/>
              </a:rPr>
              <a:t>Where to find the law - </a:t>
            </a:r>
            <a:r>
              <a:rPr lang="en-US" sz="2400" b="1" dirty="0" smtClean="0">
                <a:solidFill>
                  <a:srgbClr val="FF0000"/>
                </a:solidFill>
                <a:latin typeface="Bookman Old Style" pitchFamily="18" charset="0"/>
              </a:rPr>
              <a:t>Reference/Sources</a:t>
            </a:r>
            <a:endParaRPr lang="en-US" sz="2400" dirty="0">
              <a:solidFill>
                <a:srgbClr val="FF0000"/>
              </a:solidFill>
            </a:endParaRPr>
          </a:p>
        </p:txBody>
      </p:sp>
      <p:sp>
        <p:nvSpPr>
          <p:cNvPr id="3" name="Content Placeholder 2"/>
          <p:cNvSpPr>
            <a:spLocks noGrp="1"/>
          </p:cNvSpPr>
          <p:nvPr>
            <p:ph idx="1"/>
          </p:nvPr>
        </p:nvSpPr>
        <p:spPr>
          <a:xfrm>
            <a:off x="381000" y="990600"/>
            <a:ext cx="8153400" cy="5608320"/>
          </a:xfrm>
        </p:spPr>
        <p:txBody>
          <a:bodyPr>
            <a:normAutofit fontScale="92500" lnSpcReduction="10000"/>
          </a:bodyPr>
          <a:lstStyle/>
          <a:p>
            <a:pPr algn="just"/>
            <a:r>
              <a:rPr lang="en-IN" sz="2400" dirty="0" smtClean="0">
                <a:latin typeface="Bookman Old Style" pitchFamily="18" charset="0"/>
              </a:rPr>
              <a:t>Website of </a:t>
            </a:r>
            <a:r>
              <a:rPr lang="en-IN" sz="2400" b="1" dirty="0" smtClean="0">
                <a:solidFill>
                  <a:srgbClr val="FF0000"/>
                </a:solidFill>
                <a:latin typeface="Bookman Old Style" pitchFamily="18" charset="0"/>
              </a:rPr>
              <a:t>RBI</a:t>
            </a:r>
            <a:r>
              <a:rPr lang="en-IN" sz="2400" dirty="0" smtClean="0">
                <a:latin typeface="Bookman Old Style" pitchFamily="18" charset="0"/>
              </a:rPr>
              <a:t>:</a:t>
            </a:r>
            <a:r>
              <a:rPr lang="en-IN" sz="2400" b="1" dirty="0" smtClean="0">
                <a:solidFill>
                  <a:srgbClr val="FF0000"/>
                </a:solidFill>
                <a:latin typeface="Bookman Old Style" pitchFamily="18" charset="0"/>
              </a:rPr>
              <a:t> rbi.org.in </a:t>
            </a:r>
            <a:r>
              <a:rPr lang="en-IN" sz="2400" dirty="0" smtClean="0">
                <a:latin typeface="Bookman Old Style" pitchFamily="18" charset="0"/>
              </a:rPr>
              <a:t>for</a:t>
            </a:r>
            <a:r>
              <a:rPr lang="en-IN" sz="2400" b="1" dirty="0" smtClean="0">
                <a:latin typeface="Bookman Old Style" pitchFamily="18" charset="0"/>
              </a:rPr>
              <a:t> </a:t>
            </a:r>
            <a:r>
              <a:rPr lang="en-IN" sz="2400" dirty="0" smtClean="0">
                <a:latin typeface="Bookman Old Style" pitchFamily="18" charset="0"/>
              </a:rPr>
              <a:t>Master Circulars, FAQs, Circulars, Notification, Press Release, FEM Act </a:t>
            </a:r>
          </a:p>
          <a:p>
            <a:pPr algn="just"/>
            <a:r>
              <a:rPr lang="en-US" sz="2400" b="1" dirty="0" smtClean="0">
                <a:solidFill>
                  <a:srgbClr val="FF0000"/>
                </a:solidFill>
                <a:latin typeface="Bookman Old Style" pitchFamily="18" charset="0"/>
              </a:rPr>
              <a:t>ODI outflows</a:t>
            </a:r>
            <a:r>
              <a:rPr lang="en-US" sz="2400" dirty="0" smtClean="0">
                <a:latin typeface="Bookman Old Style" pitchFamily="18" charset="0"/>
              </a:rPr>
              <a:t>:</a:t>
            </a:r>
            <a:r>
              <a:rPr lang="en-US" sz="2400" b="1" dirty="0" smtClean="0">
                <a:latin typeface="Bookman Old Style" pitchFamily="18" charset="0"/>
              </a:rPr>
              <a:t> </a:t>
            </a:r>
            <a:r>
              <a:rPr lang="en-US" sz="2400" dirty="0" smtClean="0">
                <a:latin typeface="Bookman Old Style" pitchFamily="18" charset="0"/>
              </a:rPr>
              <a:t>Monthly Press Release by RBI; and http://finmin.nic.in/odi/odi_index.asp</a:t>
            </a:r>
          </a:p>
          <a:p>
            <a:pPr algn="just"/>
            <a:r>
              <a:rPr lang="en-US" sz="2400" b="1" dirty="0" smtClean="0">
                <a:solidFill>
                  <a:srgbClr val="FF0000"/>
                </a:solidFill>
                <a:latin typeface="Bookman Old Style" pitchFamily="18" charset="0"/>
              </a:rPr>
              <a:t>ECB/FCCB data under Automatic/Approval Routes</a:t>
            </a:r>
            <a:r>
              <a:rPr lang="en-US" sz="2400" dirty="0" smtClean="0">
                <a:latin typeface="Bookman Old Style" pitchFamily="18" charset="0"/>
              </a:rPr>
              <a:t>:</a:t>
            </a:r>
            <a:r>
              <a:rPr lang="en-US" sz="2400" b="1" dirty="0" smtClean="0">
                <a:latin typeface="Bookman Old Style" pitchFamily="18" charset="0"/>
              </a:rPr>
              <a:t> </a:t>
            </a:r>
            <a:r>
              <a:rPr lang="en-US" sz="2400" dirty="0" smtClean="0">
                <a:latin typeface="Bookman Old Style" pitchFamily="18" charset="0"/>
              </a:rPr>
              <a:t>Monthly Press Release by RBI</a:t>
            </a:r>
          </a:p>
          <a:p>
            <a:pPr algn="just"/>
            <a:r>
              <a:rPr lang="en-IN" sz="2400" b="1" dirty="0" smtClean="0">
                <a:solidFill>
                  <a:srgbClr val="FF0000"/>
                </a:solidFill>
                <a:latin typeface="Bookman Old Style" pitchFamily="18" charset="0"/>
              </a:rPr>
              <a:t>Website of DIPP</a:t>
            </a:r>
            <a:r>
              <a:rPr lang="en-IN" sz="2400" dirty="0" smtClean="0">
                <a:latin typeface="Bookman Old Style" pitchFamily="18" charset="0"/>
              </a:rPr>
              <a:t>: dipp.nic.in for </a:t>
            </a:r>
            <a:r>
              <a:rPr lang="en-IN" sz="2400" b="1" dirty="0" smtClean="0">
                <a:solidFill>
                  <a:srgbClr val="FF0000"/>
                </a:solidFill>
                <a:latin typeface="Bookman Old Style" pitchFamily="18" charset="0"/>
              </a:rPr>
              <a:t>Consolidated FDI Policy</a:t>
            </a:r>
            <a:r>
              <a:rPr lang="en-IN" sz="2400" dirty="0" smtClean="0">
                <a:latin typeface="Bookman Old Style" pitchFamily="18" charset="0"/>
              </a:rPr>
              <a:t>, Industrial Policy, Circulars, Press Notes/releases/Clarifications on FDI </a:t>
            </a:r>
          </a:p>
          <a:p>
            <a:pPr algn="just">
              <a:buNone/>
            </a:pPr>
            <a:r>
              <a:rPr lang="en-US" sz="2400" b="1" dirty="0" smtClean="0">
                <a:solidFill>
                  <a:srgbClr val="FF0000"/>
                </a:solidFill>
                <a:latin typeface="Bookman Old Style" pitchFamily="18" charset="0"/>
              </a:rPr>
              <a:t>   FDI inflows - </a:t>
            </a:r>
            <a:r>
              <a:rPr lang="en-IN" sz="2400" dirty="0" smtClean="0">
                <a:latin typeface="Bookman Old Style" pitchFamily="18" charset="0"/>
              </a:rPr>
              <a:t>FIPB/SIA; Acquisition of Existing Shares; &amp; Automatic Route of RBI</a:t>
            </a:r>
            <a:r>
              <a:rPr lang="en-US" sz="2400" dirty="0" smtClean="0">
                <a:latin typeface="Bookman Old Style" pitchFamily="18" charset="0"/>
              </a:rPr>
              <a:t>:</a:t>
            </a:r>
            <a:r>
              <a:rPr lang="en-US" sz="2400" b="1" dirty="0" smtClean="0">
                <a:latin typeface="Bookman Old Style" pitchFamily="18" charset="0"/>
              </a:rPr>
              <a:t> </a:t>
            </a:r>
            <a:r>
              <a:rPr lang="en-IN" sz="2400" dirty="0" smtClean="0">
                <a:latin typeface="Bookman Old Style" pitchFamily="18" charset="0"/>
              </a:rPr>
              <a:t>Website of DIPP</a:t>
            </a:r>
            <a:endParaRPr lang="en-US" sz="2400" dirty="0" smtClean="0">
              <a:latin typeface="Bookman Old Style" pitchFamily="18" charset="0"/>
            </a:endParaRPr>
          </a:p>
          <a:p>
            <a:pPr algn="just"/>
            <a:r>
              <a:rPr lang="en-IN" sz="2400" dirty="0" smtClean="0">
                <a:latin typeface="Bookman Old Style" pitchFamily="18" charset="0"/>
              </a:rPr>
              <a:t>Website of </a:t>
            </a:r>
            <a:r>
              <a:rPr lang="en-IN" sz="2400" b="1" dirty="0" smtClean="0">
                <a:solidFill>
                  <a:srgbClr val="FF0000"/>
                </a:solidFill>
                <a:latin typeface="Bookman Old Style" pitchFamily="18" charset="0"/>
              </a:rPr>
              <a:t>FIPB</a:t>
            </a:r>
            <a:r>
              <a:rPr lang="en-IN" sz="2400" dirty="0" smtClean="0">
                <a:latin typeface="Bookman Old Style" pitchFamily="18" charset="0"/>
              </a:rPr>
              <a:t>: finmin.nic.in/</a:t>
            </a:r>
            <a:r>
              <a:rPr lang="en-IN" sz="2400" dirty="0" err="1" smtClean="0">
                <a:latin typeface="Bookman Old Style" pitchFamily="18" charset="0"/>
              </a:rPr>
              <a:t>fipbweb</a:t>
            </a:r>
            <a:r>
              <a:rPr lang="en-IN" sz="2400" dirty="0" smtClean="0">
                <a:latin typeface="Bookman Old Style" pitchFamily="18" charset="0"/>
              </a:rPr>
              <a:t> for FIPB related matters, eFiling</a:t>
            </a:r>
          </a:p>
          <a:p>
            <a:pPr algn="just"/>
            <a:r>
              <a:rPr lang="en-US" sz="2400" dirty="0" smtClean="0">
                <a:latin typeface="Bookman Old Style" pitchFamily="18" charset="0"/>
              </a:rPr>
              <a:t>Read Circulars, latest Master Directions, FAQs  as Regulations may not be amended simultaneously by Notification.</a:t>
            </a:r>
            <a:endParaRPr lang="en-US" sz="2400" dirty="0">
              <a:latin typeface="Bookman Old Style" pitchFamily="18" charset="0"/>
            </a:endParaRPr>
          </a:p>
        </p:txBody>
      </p:sp>
      <p:sp>
        <p:nvSpPr>
          <p:cNvPr id="4" name="Slide Number Placeholder 3"/>
          <p:cNvSpPr>
            <a:spLocks noGrp="1"/>
          </p:cNvSpPr>
          <p:nvPr>
            <p:ph type="sldNum" sz="quarter" idx="12"/>
          </p:nvPr>
        </p:nvSpPr>
        <p:spPr/>
        <p:txBody>
          <a:bodyPr/>
          <a:lstStyle/>
          <a:p>
            <a:fld id="{FC841631-A810-47A9-8031-7569C23745C4}"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304800"/>
            <a:ext cx="7696200" cy="152400"/>
          </a:xfrm>
        </p:spPr>
        <p:txBody>
          <a:bodyPr>
            <a:normAutofit fontScale="25000" lnSpcReduction="20000"/>
          </a:bodyPr>
          <a:lstStyle/>
          <a:p>
            <a:pPr algn="ctr">
              <a:buNone/>
            </a:pPr>
            <a:endParaRPr lang="en-US" dirty="0" smtClean="0">
              <a:latin typeface="Bookman Old Style" pitchFamily="18" charset="0"/>
            </a:endParaRPr>
          </a:p>
          <a:p>
            <a:pPr algn="ctr">
              <a:buNone/>
            </a:pPr>
            <a:endParaRPr lang="en-US" dirty="0" smtClean="0">
              <a:latin typeface="Bookman Old Style" pitchFamily="18" charset="0"/>
            </a:endParaRPr>
          </a:p>
          <a:p>
            <a:pPr algn="ctr">
              <a:buNone/>
            </a:pPr>
            <a:endParaRPr lang="en-US" dirty="0" smtClean="0">
              <a:latin typeface="Bookman Old Style" pitchFamily="18" charset="0"/>
            </a:endParaRPr>
          </a:p>
        </p:txBody>
      </p:sp>
      <p:sp>
        <p:nvSpPr>
          <p:cNvPr id="4" name="Content Placeholder 2"/>
          <p:cNvSpPr txBox="1">
            <a:spLocks/>
          </p:cNvSpPr>
          <p:nvPr/>
        </p:nvSpPr>
        <p:spPr>
          <a:xfrm>
            <a:off x="685800" y="685800"/>
            <a:ext cx="7696200" cy="6048372"/>
          </a:xfrm>
          <a:prstGeom prst="rect">
            <a:avLst/>
          </a:prstGeom>
          <a:ln>
            <a:solidFill>
              <a:schemeClr val="tx1"/>
            </a:solidFill>
          </a:ln>
        </p:spPr>
        <p:txBody>
          <a:bodyPr vert="horz" lIns="91440" tIns="45720" rIns="91440" bIns="45720" rtlCol="0">
            <a:normAutofit fontScale="47500" lnSpcReduction="20000"/>
          </a:bodyPr>
          <a:lstStyle/>
          <a:p>
            <a:pPr algn="ctr">
              <a:lnSpc>
                <a:spcPct val="120000"/>
              </a:lnSpc>
              <a:buNone/>
            </a:pPr>
            <a:r>
              <a:rPr lang="en-IN" sz="4200" b="1" dirty="0" smtClean="0">
                <a:solidFill>
                  <a:srgbClr val="FF0000"/>
                </a:solidFill>
                <a:latin typeface="Bookman Old Style" pitchFamily="18" charset="0"/>
              </a:rPr>
              <a:t>Disclaimer</a:t>
            </a:r>
          </a:p>
          <a:p>
            <a:pPr algn="just">
              <a:lnSpc>
                <a:spcPct val="120000"/>
              </a:lnSpc>
            </a:pPr>
            <a:r>
              <a:rPr lang="en-IN" sz="3800" dirty="0" smtClean="0">
                <a:latin typeface="Bookman Old Style" pitchFamily="18" charset="0"/>
              </a:rPr>
              <a:t>These PPTs are intended to serve as a guide to the Member Participants of the Seminar/Conference and for information purposes only; and the contents are not to be construed in any manner whatsoever as a substitute for professional advice or legal opinion. </a:t>
            </a:r>
            <a:r>
              <a:rPr lang="en-US" sz="3800" dirty="0" smtClean="0">
                <a:latin typeface="Bookman Old Style" pitchFamily="18" charset="0"/>
              </a:rPr>
              <a:t>No one should act on such information without appropriate professional advice after a thorough examination of particular situation. Information contained herein is of a general nature and is not intended to address the circumstances of any particular individual or entity. </a:t>
            </a:r>
            <a:r>
              <a:rPr lang="en-IN" sz="3800" dirty="0" smtClean="0">
                <a:latin typeface="Bookman Old Style" pitchFamily="18" charset="0"/>
              </a:rPr>
              <a:t>While due care has been taken to ensure that the information is current and accurate to the best of our knowledge and belief,</a:t>
            </a:r>
            <a:r>
              <a:rPr lang="en-US" sz="3800" dirty="0" smtClean="0">
                <a:latin typeface="Bookman Old Style" pitchFamily="18" charset="0"/>
              </a:rPr>
              <a:t> there can be no guarantee that such information is accurate as of the date it is received or that it will continue to be accurate in the future</a:t>
            </a:r>
            <a:r>
              <a:rPr lang="en-IN" sz="3800" dirty="0" smtClean="0">
                <a:latin typeface="Bookman Old Style" pitchFamily="18" charset="0"/>
              </a:rPr>
              <a:t>. These PPTs contain information that is privileged and confidential. Unauthorized reading, dissemination, distribution or copying of this document is prohibited. We shall not be responsible for any loss or damage resulting from any action or decision taken on the basis of contents of this material</a:t>
            </a:r>
            <a:r>
              <a:rPr lang="en-IN" sz="3600" dirty="0" smtClean="0">
                <a:latin typeface="Bookman Old Style" pitchFamily="18" charset="0"/>
              </a:rPr>
              <a:t>.</a:t>
            </a:r>
            <a:endParaRPr lang="en-IN"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endParaRPr>
          </a:p>
          <a:p>
            <a:pPr marL="342900" marR="0" lvl="0" indent="-342900" algn="ctr" defTabSz="914400" rtl="0" eaLnBrk="1" fontAlgn="auto" latinLnBrk="0" hangingPunct="1">
              <a:lnSpc>
                <a:spcPct val="120000"/>
              </a:lnSpc>
              <a:spcBef>
                <a:spcPct val="20000"/>
              </a:spcBef>
              <a:spcAft>
                <a:spcPts val="0"/>
              </a:spcAft>
              <a:buClrTx/>
              <a:buSzTx/>
              <a:buFont typeface="Arial" pitchFamily="34" charset="0"/>
              <a:buNone/>
              <a:tabLst/>
              <a:defRPr/>
            </a:pPr>
            <a:endParaRPr kumimoji="0" lang="en-IN" sz="3600" b="1" i="0" u="none" strike="noStrike" kern="120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Bookman Old Style" pitchFamily="18" charset="0"/>
              <a:ea typeface="+mn-ea"/>
              <a:cs typeface="+mn-cs"/>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4294967295"/>
          </p:nvPr>
        </p:nvSpPr>
        <p:spPr>
          <a:xfrm>
            <a:off x="685800" y="304800"/>
            <a:ext cx="7696200" cy="5715000"/>
          </a:xfrm>
        </p:spPr>
        <p:txBody>
          <a:bodyPr>
            <a:normAutofit fontScale="47500" lnSpcReduction="20000"/>
          </a:bodyPr>
          <a:lstStyle/>
          <a:p>
            <a:pPr algn="ctr">
              <a:buNone/>
            </a:pPr>
            <a:endParaRPr lang="en-US" dirty="0" smtClean="0">
              <a:latin typeface="Bookman Old Style" pitchFamily="18" charset="0"/>
            </a:endParaRPr>
          </a:p>
          <a:p>
            <a:pPr algn="ctr">
              <a:buNone/>
            </a:pPr>
            <a:endParaRPr lang="en-US" dirty="0" smtClean="0">
              <a:latin typeface="Bookman Old Style" pitchFamily="18" charset="0"/>
            </a:endParaRPr>
          </a:p>
          <a:p>
            <a:pPr algn="ctr">
              <a:buNone/>
            </a:pPr>
            <a:endParaRPr lang="en-US" dirty="0" smtClean="0">
              <a:latin typeface="Bookman Old Style" pitchFamily="18" charset="0"/>
            </a:endParaRPr>
          </a:p>
          <a:p>
            <a:pPr algn="ctr">
              <a:buNone/>
            </a:pPr>
            <a:r>
              <a:rPr lang="en-US" sz="131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p>
          <a:p>
            <a:pPr algn="ctr">
              <a:buNone/>
            </a:pPr>
            <a:endPar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ookman Old Style" pitchFamily="18" charset="0"/>
            </a:endParaRPr>
          </a:p>
          <a:p>
            <a:pPr algn="ctr">
              <a:buNone/>
            </a:pPr>
            <a:r>
              <a:rPr lang="en-US" sz="3600" b="1" dirty="0" smtClean="0">
                <a:latin typeface="Bookman Old Style" pitchFamily="18" charset="0"/>
              </a:rPr>
              <a:t>Vijay Gupta </a:t>
            </a:r>
          </a:p>
          <a:p>
            <a:pPr algn="ctr">
              <a:buNone/>
            </a:pPr>
            <a:r>
              <a:rPr lang="en-US" sz="3600" b="1" dirty="0" smtClean="0">
                <a:latin typeface="Bookman Old Style" pitchFamily="18" charset="0"/>
              </a:rPr>
              <a:t>VKGN &amp; Associates</a:t>
            </a:r>
          </a:p>
          <a:p>
            <a:pPr algn="ctr">
              <a:buNone/>
            </a:pPr>
            <a:r>
              <a:rPr lang="en-US" sz="3600" b="1" dirty="0" smtClean="0">
                <a:latin typeface="Bookman Old Style" pitchFamily="18" charset="0"/>
              </a:rPr>
              <a:t>Chartered Accountants</a:t>
            </a:r>
          </a:p>
          <a:p>
            <a:pPr algn="ctr">
              <a:buNone/>
            </a:pPr>
            <a:r>
              <a:rPr lang="en-US" sz="3400" dirty="0" smtClean="0">
                <a:latin typeface="Bookman Old Style" pitchFamily="18" charset="0"/>
              </a:rPr>
              <a:t>311, Ansal Bhawan</a:t>
            </a:r>
            <a:endParaRPr lang="en-IN" sz="3400" dirty="0" smtClean="0">
              <a:latin typeface="Bookman Old Style" pitchFamily="18" charset="0"/>
            </a:endParaRPr>
          </a:p>
          <a:p>
            <a:pPr algn="ctr">
              <a:buNone/>
            </a:pPr>
            <a:r>
              <a:rPr lang="en-US" sz="3400" dirty="0" smtClean="0">
                <a:latin typeface="Bookman Old Style" pitchFamily="18" charset="0"/>
              </a:rPr>
              <a:t>16, Kasturba Gandhi Marg</a:t>
            </a:r>
            <a:endParaRPr lang="en-IN" sz="3400" dirty="0" smtClean="0">
              <a:latin typeface="Bookman Old Style" pitchFamily="18" charset="0"/>
            </a:endParaRPr>
          </a:p>
          <a:p>
            <a:pPr algn="ctr">
              <a:buNone/>
            </a:pPr>
            <a:r>
              <a:rPr lang="en-US" sz="3400" dirty="0" smtClean="0">
                <a:latin typeface="Bookman Old Style" pitchFamily="18" charset="0"/>
              </a:rPr>
              <a:t>New Delhi – 110001</a:t>
            </a:r>
            <a:endParaRPr lang="en-IN" sz="3400" dirty="0" smtClean="0">
              <a:latin typeface="Bookman Old Style" pitchFamily="18" charset="0"/>
            </a:endParaRPr>
          </a:p>
          <a:p>
            <a:pPr algn="ctr">
              <a:buNone/>
            </a:pPr>
            <a:endParaRPr lang="en-US" sz="3600" dirty="0" smtClean="0">
              <a:latin typeface="Bookman Old Style" pitchFamily="18" charset="0"/>
            </a:endParaRPr>
          </a:p>
          <a:p>
            <a:pPr algn="ctr">
              <a:buNone/>
            </a:pPr>
            <a:r>
              <a:rPr lang="en-US" sz="5100" b="1" dirty="0" smtClean="0">
                <a:latin typeface="Bookman Old Style" pitchFamily="18" charset="0"/>
              </a:rPr>
              <a:t>Mobile: 9810083373</a:t>
            </a:r>
            <a:endParaRPr lang="en-IN" sz="5100" b="1" dirty="0" smtClean="0">
              <a:latin typeface="Bookman Old Style" pitchFamily="18" charset="0"/>
            </a:endParaRPr>
          </a:p>
          <a:p>
            <a:pPr algn="ctr">
              <a:buNone/>
            </a:pPr>
            <a:r>
              <a:rPr lang="en-US" sz="5100" b="1" dirty="0" smtClean="0">
                <a:latin typeface="Bookman Old Style" pitchFamily="18" charset="0"/>
              </a:rPr>
              <a:t>vijay.gupta@vkgnassociates.com</a:t>
            </a:r>
          </a:p>
          <a:p>
            <a:pPr algn="ctr">
              <a:buNone/>
            </a:pPr>
            <a:r>
              <a:rPr lang="en-US" sz="5100" b="1" dirty="0" smtClean="0">
                <a:ln w="17780" cmpd="sng">
                  <a:solidFill>
                    <a:srgbClr val="FFFFFF"/>
                  </a:solidFill>
                  <a:prstDash val="solid"/>
                  <a:miter lim="800000"/>
                </a:ln>
                <a:effectLst>
                  <a:outerShdw blurRad="50800" algn="tl" rotWithShape="0">
                    <a:srgbClr val="000000"/>
                  </a:outerShdw>
                </a:effectLst>
                <a:latin typeface="Bookman Old Style" pitchFamily="18" charset="0"/>
              </a:rPr>
              <a:t>www.vkgnassociates.com</a:t>
            </a:r>
            <a:endParaRPr lang="en-IN" sz="5100" b="1" dirty="0">
              <a:ln w="17780" cmpd="sng">
                <a:solidFill>
                  <a:srgbClr val="FFFFFF"/>
                </a:solidFill>
                <a:prstDash val="solid"/>
                <a:miter lim="800000"/>
              </a:ln>
              <a:effectLst>
                <a:outerShdw blurRad="50800" algn="tl" rotWithShape="0">
                  <a:srgbClr val="000000"/>
                </a:outerShdw>
              </a:effectLst>
              <a:latin typeface="Bookman Old Style"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3200" dirty="0" smtClean="0">
                <a:latin typeface="Bookman Old Style" pitchFamily="18" charset="0"/>
              </a:rPr>
              <a:t>What is the mandate of the RBI/ADs?</a:t>
            </a:r>
          </a:p>
        </p:txBody>
      </p:sp>
      <p:sp>
        <p:nvSpPr>
          <p:cNvPr id="3" name="Content Placeholder 2"/>
          <p:cNvSpPr>
            <a:spLocks noGrp="1"/>
          </p:cNvSpPr>
          <p:nvPr>
            <p:ph idx="1"/>
          </p:nvPr>
        </p:nvSpPr>
        <p:spPr>
          <a:xfrm>
            <a:off x="381000" y="990600"/>
            <a:ext cx="8305800" cy="5334000"/>
          </a:xfrm>
        </p:spPr>
        <p:txBody>
          <a:bodyPr>
            <a:normAutofit fontScale="70000" lnSpcReduction="20000"/>
          </a:bodyPr>
          <a:lstStyle/>
          <a:p>
            <a:pPr marL="849313" indent="-273050" algn="just">
              <a:buFont typeface="Constantia" pitchFamily="18" charset="0"/>
              <a:buChar char="§"/>
            </a:pPr>
            <a:r>
              <a:rPr lang="en-US" b="1" u="sng" dirty="0" smtClean="0">
                <a:latin typeface="Bookman Old Style" pitchFamily="18" charset="0"/>
              </a:rPr>
              <a:t>Regulations:</a:t>
            </a:r>
            <a:r>
              <a:rPr lang="en-US" b="1" dirty="0" smtClean="0">
                <a:latin typeface="Bookman Old Style" pitchFamily="18" charset="0"/>
              </a:rPr>
              <a:t> </a:t>
            </a:r>
            <a:r>
              <a:rPr lang="en-US" dirty="0" smtClean="0">
                <a:latin typeface="Bookman Old Style" pitchFamily="18" charset="0"/>
              </a:rPr>
              <a:t>RBI is empowered to Notify regulations to give effect the FEMA – this constitutes delegated legislation</a:t>
            </a:r>
          </a:p>
          <a:p>
            <a:pPr marL="849313" indent="-273050" algn="just">
              <a:buFont typeface="Constantia" pitchFamily="18" charset="0"/>
              <a:buChar char="§"/>
            </a:pPr>
            <a:r>
              <a:rPr lang="en-US" u="sng" dirty="0" smtClean="0">
                <a:latin typeface="Bookman Old Style" pitchFamily="18" charset="0"/>
              </a:rPr>
              <a:t>A.P. (Dir. Series) </a:t>
            </a:r>
            <a:r>
              <a:rPr lang="en-US" b="1" u="sng" dirty="0" smtClean="0">
                <a:latin typeface="Bookman Old Style" pitchFamily="18" charset="0"/>
              </a:rPr>
              <a:t>Circular</a:t>
            </a:r>
            <a:r>
              <a:rPr lang="en-US" b="1" dirty="0" smtClean="0">
                <a:latin typeface="Bookman Old Style" pitchFamily="18" charset="0"/>
              </a:rPr>
              <a:t>:</a:t>
            </a:r>
            <a:r>
              <a:rPr lang="en-US" dirty="0" smtClean="0">
                <a:latin typeface="Bookman Old Style" pitchFamily="18" charset="0"/>
              </a:rPr>
              <a:t> Contain procedural instruction issued by the RBI issued under section 10(4) and Section 11 of FEMA</a:t>
            </a:r>
          </a:p>
          <a:p>
            <a:pPr marL="849313" indent="-273050" algn="just">
              <a:buFont typeface="Constantia" pitchFamily="18" charset="0"/>
              <a:buChar char="§"/>
            </a:pPr>
            <a:r>
              <a:rPr lang="en-US" b="1" u="sng" dirty="0" smtClean="0">
                <a:latin typeface="Bookman Old Style" pitchFamily="18" charset="0"/>
              </a:rPr>
              <a:t>Master Directions</a:t>
            </a:r>
            <a:r>
              <a:rPr lang="en-US" dirty="0" smtClean="0">
                <a:latin typeface="Bookman Old Style" pitchFamily="18" charset="0"/>
              </a:rPr>
              <a:t>: Consolidated Directions have been issued by RBI 01 January 2016 onwards, consolidating all instructions issued by the RBI except on FDI/Inbound Investment</a:t>
            </a:r>
          </a:p>
          <a:p>
            <a:pPr marL="849313" indent="-273050" algn="just">
              <a:buFont typeface="Constantia" pitchFamily="18" charset="0"/>
              <a:buChar char="§"/>
            </a:pPr>
            <a:r>
              <a:rPr lang="en-IN" dirty="0" smtClean="0">
                <a:latin typeface="Bookman Old Style" pitchFamily="18" charset="0"/>
              </a:rPr>
              <a:t>Instructions to ADs have been compiled in the Master Direction </a:t>
            </a:r>
          </a:p>
          <a:p>
            <a:pPr marL="849313" indent="-273050" algn="just">
              <a:buFont typeface="Constantia" pitchFamily="18" charset="0"/>
              <a:buChar char="§"/>
            </a:pPr>
            <a:r>
              <a:rPr lang="en-IN" dirty="0" smtClean="0">
                <a:latin typeface="Bookman Old Style" pitchFamily="18" charset="0"/>
              </a:rPr>
              <a:t>List of underlying circulars/ notifications which form the basis of this Master Direction furnished in the Appendix</a:t>
            </a:r>
          </a:p>
          <a:p>
            <a:pPr marL="849313" indent="-273050" algn="just">
              <a:buFont typeface="Constantia" pitchFamily="18" charset="0"/>
              <a:buChar char="§"/>
            </a:pPr>
            <a:r>
              <a:rPr lang="en-IN" dirty="0" smtClean="0">
                <a:latin typeface="Bookman Old Style" pitchFamily="18" charset="0"/>
              </a:rPr>
              <a:t>Reporting instructions are given in Master Directions on reporting  - Master Direction No. 18</a:t>
            </a:r>
          </a:p>
          <a:p>
            <a:pPr marL="849313" indent="-273050" algn="just">
              <a:buFont typeface="Constantia" pitchFamily="18" charset="0"/>
              <a:buChar char="§"/>
            </a:pPr>
            <a:endParaRPr lang="en-US" dirty="0" smtClean="0">
              <a:latin typeface="Bookman Old Style" pitchFamily="18" charset="0"/>
            </a:endParaRPr>
          </a:p>
          <a:p>
            <a:pPr marL="849313" indent="-273050" algn="just">
              <a:buNone/>
            </a:pPr>
            <a:endParaRPr lang="en-US" dirty="0" smtClean="0">
              <a:latin typeface="Bookman Old Style" pitchFamily="18" charset="0"/>
            </a:endParaRPr>
          </a:p>
          <a:p>
            <a:pPr algn="just"/>
            <a:r>
              <a:rPr lang="en-US" b="1" dirty="0" smtClean="0">
                <a:latin typeface="Bookman Old Style" pitchFamily="18" charset="0"/>
              </a:rPr>
              <a:t>Authorized Dealer </a:t>
            </a:r>
            <a:r>
              <a:rPr lang="en-US" dirty="0" smtClean="0">
                <a:latin typeface="Bookman Old Style" pitchFamily="18" charset="0"/>
              </a:rPr>
              <a:t>: RBI’s gatekeepers</a:t>
            </a:r>
          </a:p>
          <a:p>
            <a:pPr marL="568325" indent="-273050" algn="just">
              <a:buFont typeface="Constantia" pitchFamily="18" charset="0"/>
              <a:buChar char="–"/>
            </a:pPr>
            <a:r>
              <a:rPr lang="en-US" b="1" dirty="0" smtClean="0">
                <a:latin typeface="Bookman Old Style" pitchFamily="18" charset="0"/>
              </a:rPr>
              <a:t>Permitted</a:t>
            </a:r>
            <a:r>
              <a:rPr lang="en-US" dirty="0" smtClean="0">
                <a:latin typeface="Bookman Old Style" pitchFamily="18" charset="0"/>
              </a:rPr>
              <a:t> to deal in foreign exchange under FEMA </a:t>
            </a:r>
          </a:p>
          <a:p>
            <a:pPr marL="568325" indent="-273050" algn="just">
              <a:buFont typeface="Constantia" pitchFamily="18" charset="0"/>
              <a:buChar char="–"/>
            </a:pPr>
            <a:r>
              <a:rPr lang="en-US" dirty="0" smtClean="0">
                <a:latin typeface="Bookman Old Style" pitchFamily="18" charset="0"/>
              </a:rPr>
              <a:t>FEMA requires all capital account and current account transactions to be routed through the Authorized Dealers (ADs)</a:t>
            </a:r>
          </a:p>
          <a:p>
            <a:pPr marL="568325" indent="-273050" algn="just">
              <a:buFont typeface="Constantia" pitchFamily="18" charset="0"/>
              <a:buChar char="–"/>
            </a:pPr>
            <a:r>
              <a:rPr lang="en-US" dirty="0" smtClean="0">
                <a:latin typeface="Bookman Old Style" pitchFamily="18" charset="0"/>
              </a:rPr>
              <a:t>ADs are regulated by the RBI and must </a:t>
            </a:r>
            <a:r>
              <a:rPr lang="en-US" b="1" dirty="0" smtClean="0">
                <a:latin typeface="Bookman Old Style" pitchFamily="18" charset="0"/>
              </a:rPr>
              <a:t>comply with all RBI rules</a:t>
            </a:r>
            <a:r>
              <a:rPr lang="en-US" dirty="0" smtClean="0">
                <a:latin typeface="Bookman Old Style" pitchFamily="18" charset="0"/>
              </a:rPr>
              <a:t>, regulations and instruction</a:t>
            </a:r>
          </a:p>
          <a:p>
            <a:pPr marL="849313" indent="-273050" algn="just">
              <a:buFont typeface="Constantia" pitchFamily="18" charset="0"/>
              <a:buChar char="§"/>
            </a:pPr>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685800"/>
          </a:xfrm>
        </p:spPr>
        <p:txBody>
          <a:bodyPr>
            <a:normAutofit/>
          </a:bodyPr>
          <a:lstStyle/>
          <a:p>
            <a:pPr algn="ctr"/>
            <a:r>
              <a:rPr lang="en-US" sz="3200" b="1" dirty="0" smtClean="0">
                <a:solidFill>
                  <a:srgbClr val="FF0000"/>
                </a:solidFill>
                <a:latin typeface="Bookman Old Style" pitchFamily="18" charset="0"/>
              </a:rPr>
              <a:t>Current Account Transactions Sec 5</a:t>
            </a:r>
            <a:endParaRPr lang="en-US" sz="3200" b="1" dirty="0">
              <a:solidFill>
                <a:srgbClr val="FF0000"/>
              </a:solidFill>
              <a:latin typeface="Bookman Old Style" pitchFamily="18" charset="0"/>
            </a:endParaRPr>
          </a:p>
        </p:txBody>
      </p:sp>
      <p:sp>
        <p:nvSpPr>
          <p:cNvPr id="3" name="Content Placeholder 2"/>
          <p:cNvSpPr>
            <a:spLocks noGrp="1"/>
          </p:cNvSpPr>
          <p:nvPr>
            <p:ph idx="1"/>
          </p:nvPr>
        </p:nvSpPr>
        <p:spPr>
          <a:xfrm>
            <a:off x="228600" y="685800"/>
            <a:ext cx="8458200" cy="6172200"/>
          </a:xfrm>
        </p:spPr>
        <p:txBody>
          <a:bodyPr>
            <a:noAutofit/>
          </a:bodyPr>
          <a:lstStyle/>
          <a:p>
            <a:pPr algn="just"/>
            <a:endParaRPr lang="en-US" sz="1600" b="1" dirty="0" smtClean="0">
              <a:latin typeface="Bookman Old Style" pitchFamily="18" charset="0"/>
            </a:endParaRPr>
          </a:p>
          <a:p>
            <a:pPr algn="just"/>
            <a:r>
              <a:rPr lang="en-US" sz="1600" b="1" dirty="0" smtClean="0">
                <a:latin typeface="Bookman Old Style" pitchFamily="18" charset="0"/>
              </a:rPr>
              <a:t>Any person </a:t>
            </a:r>
            <a:r>
              <a:rPr lang="en-US" sz="1600" dirty="0" smtClean="0">
                <a:latin typeface="Bookman Old Style" pitchFamily="18" charset="0"/>
              </a:rPr>
              <a:t>may </a:t>
            </a:r>
            <a:r>
              <a:rPr lang="en-US" sz="1600" b="1" dirty="0" smtClean="0">
                <a:latin typeface="Bookman Old Style" pitchFamily="18" charset="0"/>
              </a:rPr>
              <a:t>sell or draw foreign exchange to or from an authorised person if such sale or drawal is a current account transaction</a:t>
            </a:r>
            <a:r>
              <a:rPr lang="en-US" sz="1600" dirty="0" smtClean="0">
                <a:latin typeface="Bookman Old Style" pitchFamily="18" charset="0"/>
              </a:rPr>
              <a:t>: </a:t>
            </a:r>
          </a:p>
          <a:p>
            <a:pPr algn="just">
              <a:buNone/>
            </a:pPr>
            <a:r>
              <a:rPr lang="en-US" sz="1600" dirty="0" smtClean="0">
                <a:solidFill>
                  <a:srgbClr val="FF0000"/>
                </a:solidFill>
                <a:latin typeface="Bookman Old Style" pitchFamily="18" charset="0"/>
              </a:rPr>
              <a:t>    Provided</a:t>
            </a:r>
            <a:r>
              <a:rPr lang="en-US" sz="1600" dirty="0" smtClean="0">
                <a:latin typeface="Bookman Old Style" pitchFamily="18" charset="0"/>
              </a:rPr>
              <a:t> that the </a:t>
            </a:r>
            <a:r>
              <a:rPr lang="en-US" sz="1600" b="1" dirty="0" smtClean="0">
                <a:latin typeface="Bookman Old Style" pitchFamily="18" charset="0"/>
              </a:rPr>
              <a:t>Central Government may</a:t>
            </a:r>
            <a:r>
              <a:rPr lang="en-US" sz="1600" dirty="0" smtClean="0">
                <a:latin typeface="Bookman Old Style" pitchFamily="18" charset="0"/>
              </a:rPr>
              <a:t>, in public interest and in consultation with the Reserve Bank, </a:t>
            </a:r>
            <a:r>
              <a:rPr lang="en-US" sz="1600" b="1" dirty="0" smtClean="0">
                <a:latin typeface="Bookman Old Style" pitchFamily="18" charset="0"/>
              </a:rPr>
              <a:t>impose such reasonable restrictions </a:t>
            </a:r>
            <a:r>
              <a:rPr lang="en-US" sz="1600" dirty="0" smtClean="0">
                <a:latin typeface="Bookman Old Style" pitchFamily="18" charset="0"/>
              </a:rPr>
              <a:t>for current account transactions as may be prescribed.</a:t>
            </a:r>
          </a:p>
          <a:p>
            <a:pPr algn="just">
              <a:buNone/>
            </a:pPr>
            <a:endParaRPr lang="en-US" sz="1600" dirty="0" smtClean="0">
              <a:latin typeface="Bookman Old Style" pitchFamily="18" charset="0"/>
            </a:endParaRPr>
          </a:p>
          <a:p>
            <a:pPr algn="just"/>
            <a:r>
              <a:rPr lang="en-IN" sz="1600" b="1" dirty="0" err="1" smtClean="0">
                <a:latin typeface="Bookman Old Style" pitchFamily="18" charset="0"/>
              </a:rPr>
              <a:t>Drawal</a:t>
            </a:r>
            <a:r>
              <a:rPr lang="en-IN" sz="1600" b="1" dirty="0" smtClean="0">
                <a:latin typeface="Bookman Old Style" pitchFamily="18" charset="0"/>
              </a:rPr>
              <a:t> of foreign exchange</a:t>
            </a:r>
            <a:r>
              <a:rPr lang="en-IN" sz="1600" dirty="0" smtClean="0">
                <a:latin typeface="Bookman Old Style" pitchFamily="18" charset="0"/>
              </a:rPr>
              <a:t> includes use of International Credit Cards (ICC), International Debit Cards (IDC), ATM cards, etc.</a:t>
            </a:r>
          </a:p>
          <a:p>
            <a:pPr algn="just">
              <a:buNone/>
            </a:pPr>
            <a:endParaRPr lang="en-US" sz="1600" dirty="0" smtClean="0">
              <a:latin typeface="Bookman Old Style" pitchFamily="18" charset="0"/>
            </a:endParaRPr>
          </a:p>
          <a:p>
            <a:pPr algn="just"/>
            <a:r>
              <a:rPr lang="en-US" sz="1600" b="1" dirty="0" smtClean="0">
                <a:latin typeface="Bookman Old Style" pitchFamily="18" charset="0"/>
              </a:rPr>
              <a:t>Any transaction which is not a capital account transaction and </a:t>
            </a:r>
          </a:p>
          <a:p>
            <a:pPr lvl="1" algn="just">
              <a:lnSpc>
                <a:spcPct val="90000"/>
              </a:lnSpc>
              <a:buNone/>
            </a:pPr>
            <a:r>
              <a:rPr lang="en-US" sz="1600" b="1" dirty="0" smtClean="0">
                <a:latin typeface="Bookman Old Style" pitchFamily="18" charset="0"/>
              </a:rPr>
              <a:t>includes:</a:t>
            </a:r>
          </a:p>
          <a:p>
            <a:pPr lvl="2" algn="just">
              <a:lnSpc>
                <a:spcPct val="90000"/>
              </a:lnSpc>
            </a:pPr>
            <a:r>
              <a:rPr lang="en-US" sz="1600" dirty="0" smtClean="0">
                <a:latin typeface="Bookman Old Style" pitchFamily="18" charset="0"/>
              </a:rPr>
              <a:t>Payment due in connection with </a:t>
            </a:r>
            <a:r>
              <a:rPr lang="en-US" sz="1600" b="1" dirty="0" smtClean="0">
                <a:latin typeface="Bookman Old Style" pitchFamily="18" charset="0"/>
              </a:rPr>
              <a:t>current business, trade, services, short term borrowings &amp; credit facilities in normal course of business</a:t>
            </a:r>
          </a:p>
          <a:p>
            <a:pPr lvl="2" algn="just">
              <a:lnSpc>
                <a:spcPct val="90000"/>
              </a:lnSpc>
            </a:pPr>
            <a:r>
              <a:rPr lang="en-US" sz="1600" dirty="0" smtClean="0">
                <a:latin typeface="Bookman Old Style" pitchFamily="18" charset="0"/>
              </a:rPr>
              <a:t>Payment of </a:t>
            </a:r>
            <a:r>
              <a:rPr lang="en-US" sz="1600" b="1" dirty="0" smtClean="0">
                <a:latin typeface="Bookman Old Style" pitchFamily="18" charset="0"/>
              </a:rPr>
              <a:t>interest </a:t>
            </a:r>
            <a:r>
              <a:rPr lang="en-US" sz="1600" dirty="0" smtClean="0">
                <a:latin typeface="Bookman Old Style" pitchFamily="18" charset="0"/>
              </a:rPr>
              <a:t>on loans</a:t>
            </a:r>
          </a:p>
          <a:p>
            <a:pPr lvl="2" algn="just">
              <a:lnSpc>
                <a:spcPct val="90000"/>
              </a:lnSpc>
            </a:pPr>
            <a:r>
              <a:rPr lang="en-US" sz="1600" b="1" dirty="0" smtClean="0">
                <a:latin typeface="Bookman Old Style" pitchFamily="18" charset="0"/>
              </a:rPr>
              <a:t>Income/Dividend on investment</a:t>
            </a:r>
          </a:p>
          <a:p>
            <a:pPr lvl="2" algn="just">
              <a:lnSpc>
                <a:spcPct val="90000"/>
              </a:lnSpc>
            </a:pPr>
            <a:r>
              <a:rPr lang="en-US" sz="1600" dirty="0" smtClean="0">
                <a:latin typeface="Bookman Old Style" pitchFamily="18" charset="0"/>
              </a:rPr>
              <a:t>Remittance of </a:t>
            </a:r>
            <a:r>
              <a:rPr lang="en-US" sz="1600" b="1" dirty="0" smtClean="0">
                <a:latin typeface="Bookman Old Style" pitchFamily="18" charset="0"/>
              </a:rPr>
              <a:t>living expenses </a:t>
            </a:r>
            <a:r>
              <a:rPr lang="en-US" sz="1600" dirty="0" smtClean="0">
                <a:latin typeface="Bookman Old Style" pitchFamily="18" charset="0"/>
              </a:rPr>
              <a:t>to parents/spouse/children</a:t>
            </a:r>
          </a:p>
          <a:p>
            <a:pPr lvl="2" algn="just">
              <a:lnSpc>
                <a:spcPct val="90000"/>
              </a:lnSpc>
            </a:pPr>
            <a:r>
              <a:rPr lang="en-US" sz="1600" dirty="0" smtClean="0">
                <a:latin typeface="Bookman Old Style" pitchFamily="18" charset="0"/>
              </a:rPr>
              <a:t>Expenses in connection with </a:t>
            </a:r>
            <a:r>
              <a:rPr lang="en-US" sz="1600" b="1" dirty="0" smtClean="0">
                <a:latin typeface="Bookman Old Style" pitchFamily="18" charset="0"/>
              </a:rPr>
              <a:t>foreign travel, education, medical etc</a:t>
            </a:r>
            <a:r>
              <a:rPr lang="en-US" sz="1600" dirty="0" smtClean="0">
                <a:latin typeface="Bookman Old Style" pitchFamily="18" charset="0"/>
              </a:rPr>
              <a:t>.</a:t>
            </a:r>
          </a:p>
          <a:p>
            <a:pPr lvl="2" algn="just">
              <a:lnSpc>
                <a:spcPct val="90000"/>
              </a:lnSpc>
            </a:pPr>
            <a:r>
              <a:rPr lang="en-US" sz="1600" dirty="0" smtClean="0">
                <a:latin typeface="Bookman Old Style" pitchFamily="18" charset="0"/>
              </a:rPr>
              <a:t>No ceiling for </a:t>
            </a:r>
            <a:r>
              <a:rPr lang="en-US" sz="1600" b="1" dirty="0" smtClean="0">
                <a:solidFill>
                  <a:srgbClr val="FF0000"/>
                </a:solidFill>
                <a:latin typeface="Bookman Old Style" pitchFamily="18" charset="0"/>
              </a:rPr>
              <a:t>Export Commission. </a:t>
            </a:r>
            <a:r>
              <a:rPr lang="en-US" sz="1600" dirty="0" smtClean="0">
                <a:latin typeface="Bookman Old Style" pitchFamily="18" charset="0"/>
              </a:rPr>
              <a:t>However, </a:t>
            </a:r>
            <a:r>
              <a:rPr lang="en-US" sz="1600" b="1" dirty="0" smtClean="0">
                <a:latin typeface="Bookman Old Style" pitchFamily="18" charset="0"/>
              </a:rPr>
              <a:t>for export benefits</a:t>
            </a:r>
            <a:r>
              <a:rPr lang="en-US" sz="1600" dirty="0" smtClean="0">
                <a:latin typeface="Bookman Old Style" pitchFamily="18" charset="0"/>
              </a:rPr>
              <a:t> like Duty Drawback, DEPB, etc., agency commission is permissible up to </a:t>
            </a:r>
            <a:r>
              <a:rPr lang="en-US" sz="1600" b="1" dirty="0" smtClean="0">
                <a:latin typeface="Bookman Old Style" pitchFamily="18" charset="0"/>
              </a:rPr>
              <a:t>12.50%.</a:t>
            </a:r>
            <a:endParaRPr lang="en-US" sz="1600" dirty="0" smtClean="0">
              <a:latin typeface="Bookman Old Style" pitchFamily="18" charset="0"/>
            </a:endParaRPr>
          </a:p>
          <a:p>
            <a:pPr lvl="2" algn="just">
              <a:lnSpc>
                <a:spcPct val="90000"/>
              </a:lnSpc>
            </a:pPr>
            <a:endParaRPr lang="en-US" sz="2800" dirty="0" smtClean="0">
              <a:latin typeface="Bookman Old Style" pitchFamily="18" charset="0"/>
            </a:endParaRPr>
          </a:p>
        </p:txBody>
      </p:sp>
      <p:sp>
        <p:nvSpPr>
          <p:cNvPr id="4" name="Slide Number Placeholder 3"/>
          <p:cNvSpPr>
            <a:spLocks noGrp="1"/>
          </p:cNvSpPr>
          <p:nvPr>
            <p:ph type="sldNum" sz="quarter" idx="12"/>
          </p:nvPr>
        </p:nvSpPr>
        <p:spPr/>
        <p:txBody>
          <a:bodyPr/>
          <a:lstStyle/>
          <a:p>
            <a:fld id="{FC841631-A810-47A9-8031-7569C23745C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841631-A810-47A9-8031-7569C23745C4}" type="slidenum">
              <a:rPr lang="en-US" smtClean="0"/>
              <a:pPr/>
              <a:t>6</a:t>
            </a:fld>
            <a:endParaRPr lang="en-US" dirty="0"/>
          </a:p>
        </p:txBody>
      </p:sp>
      <p:graphicFrame>
        <p:nvGraphicFramePr>
          <p:cNvPr id="6" name="Diagram 5"/>
          <p:cNvGraphicFramePr/>
          <p:nvPr/>
        </p:nvGraphicFramePr>
        <p:xfrm>
          <a:off x="0" y="0"/>
          <a:ext cx="9144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533400"/>
          </a:xfrm>
        </p:spPr>
        <p:txBody>
          <a:bodyPr>
            <a:noAutofit/>
          </a:bodyPr>
          <a:lstStyle/>
          <a:p>
            <a:pPr algn="ctr"/>
            <a:r>
              <a:rPr lang="en-US" sz="3400" b="1" dirty="0" smtClean="0">
                <a:solidFill>
                  <a:srgbClr val="FF0000"/>
                </a:solidFill>
                <a:latin typeface="Bookman Old Style" pitchFamily="18" charset="0"/>
              </a:rPr>
              <a:t>Capital Account Transactions…1/2</a:t>
            </a:r>
            <a:endParaRPr lang="en-US" sz="3400" b="1" dirty="0">
              <a:solidFill>
                <a:srgbClr val="FF0000"/>
              </a:solidFill>
              <a:latin typeface="Bookman Old Style" pitchFamily="18" charset="0"/>
            </a:endParaRPr>
          </a:p>
        </p:txBody>
      </p:sp>
      <p:sp>
        <p:nvSpPr>
          <p:cNvPr id="3" name="Content Placeholder 2"/>
          <p:cNvSpPr>
            <a:spLocks noGrp="1"/>
          </p:cNvSpPr>
          <p:nvPr>
            <p:ph idx="1"/>
          </p:nvPr>
        </p:nvSpPr>
        <p:spPr>
          <a:xfrm>
            <a:off x="533400" y="1143000"/>
            <a:ext cx="8153400" cy="5486400"/>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lvl="1" algn="just">
              <a:buNone/>
            </a:pPr>
            <a:r>
              <a:rPr lang="en-US" sz="6400" dirty="0" smtClean="0">
                <a:latin typeface="Bookman Old Style" pitchFamily="18" charset="0"/>
              </a:rPr>
              <a:t>Any transaction: </a:t>
            </a:r>
          </a:p>
          <a:p>
            <a:pPr lvl="1" algn="just"/>
            <a:r>
              <a:rPr lang="en-US" sz="6400" dirty="0" smtClean="0">
                <a:latin typeface="Bookman Old Style" pitchFamily="18" charset="0"/>
              </a:rPr>
              <a:t>which </a:t>
            </a:r>
            <a:r>
              <a:rPr lang="en-US" sz="6400" b="1" dirty="0" smtClean="0">
                <a:latin typeface="Bookman Old Style" pitchFamily="18" charset="0"/>
              </a:rPr>
              <a:t>alters the assets or liabilities outside India of persons  resident in India</a:t>
            </a:r>
            <a:r>
              <a:rPr lang="en-US" sz="6400" dirty="0" smtClean="0">
                <a:latin typeface="Bookman Old Style" pitchFamily="18" charset="0"/>
              </a:rPr>
              <a:t> </a:t>
            </a:r>
          </a:p>
          <a:p>
            <a:pPr lvl="1" algn="ctr">
              <a:buNone/>
            </a:pPr>
            <a:r>
              <a:rPr lang="en-US" sz="6400" b="1" dirty="0" smtClean="0">
                <a:solidFill>
                  <a:srgbClr val="FF0000"/>
                </a:solidFill>
                <a:latin typeface="Bookman Old Style" pitchFamily="18" charset="0"/>
              </a:rPr>
              <a:t>or</a:t>
            </a:r>
          </a:p>
          <a:p>
            <a:pPr lvl="1" algn="just"/>
            <a:r>
              <a:rPr lang="en-US" sz="6400" dirty="0" smtClean="0">
                <a:latin typeface="Bookman Old Style" pitchFamily="18" charset="0"/>
              </a:rPr>
              <a:t>which </a:t>
            </a:r>
            <a:r>
              <a:rPr lang="en-US" sz="6400" b="1" dirty="0" smtClean="0">
                <a:latin typeface="Bookman Old Style" pitchFamily="18" charset="0"/>
              </a:rPr>
              <a:t>alters assets or liabilities in India of persons resident outside India</a:t>
            </a:r>
          </a:p>
          <a:p>
            <a:pPr lvl="1" algn="just">
              <a:buNone/>
            </a:pPr>
            <a:endParaRPr lang="en-US" sz="6400" b="1" dirty="0" smtClean="0">
              <a:latin typeface="Bookman Old Style" pitchFamily="18" charset="0"/>
            </a:endParaRPr>
          </a:p>
          <a:p>
            <a:pPr lvl="1" algn="just"/>
            <a:r>
              <a:rPr lang="en-US" sz="6400" dirty="0" smtClean="0">
                <a:latin typeface="Bookman Old Style" pitchFamily="18" charset="0"/>
              </a:rPr>
              <a:t>Including transactions referred to in </a:t>
            </a:r>
            <a:r>
              <a:rPr lang="en-US" sz="6400" b="1" dirty="0" smtClean="0">
                <a:latin typeface="Bookman Old Style" pitchFamily="18" charset="0"/>
              </a:rPr>
              <a:t>section 6(3) of FEMA</a:t>
            </a:r>
          </a:p>
          <a:p>
            <a:pPr algn="just">
              <a:lnSpc>
                <a:spcPct val="80000"/>
              </a:lnSpc>
              <a:buFontTx/>
              <a:buNone/>
            </a:pPr>
            <a:endParaRPr lang="en-US" sz="6400" b="1" dirty="0" smtClean="0">
              <a:latin typeface="Bookman Old Style" pitchFamily="18" charset="0"/>
            </a:endParaRPr>
          </a:p>
          <a:p>
            <a:pPr algn="just">
              <a:lnSpc>
                <a:spcPct val="80000"/>
              </a:lnSpc>
              <a:buFontTx/>
              <a:buNone/>
            </a:pPr>
            <a:r>
              <a:rPr lang="en-US" sz="6400" b="1" dirty="0" smtClean="0">
                <a:latin typeface="Bookman Old Style" pitchFamily="18" charset="0"/>
              </a:rPr>
              <a:t>	</a:t>
            </a:r>
          </a:p>
        </p:txBody>
      </p:sp>
      <p:sp>
        <p:nvSpPr>
          <p:cNvPr id="4" name="Slide Number Placeholder 3"/>
          <p:cNvSpPr>
            <a:spLocks noGrp="1"/>
          </p:cNvSpPr>
          <p:nvPr>
            <p:ph type="sldNum" sz="quarter" idx="12"/>
          </p:nvPr>
        </p:nvSpPr>
        <p:spPr/>
        <p:txBody>
          <a:bodyPr/>
          <a:lstStyle/>
          <a:p>
            <a:fld id="{FC841631-A810-47A9-8031-7569C23745C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1000" y="0"/>
            <a:ext cx="8229600" cy="533400"/>
          </a:xfrm>
        </p:spPr>
        <p:txBody>
          <a:bodyPr>
            <a:noAutofit/>
          </a:bodyPr>
          <a:lstStyle/>
          <a:p>
            <a:pPr algn="ctr"/>
            <a:r>
              <a:rPr lang="en-US" sz="3400" b="1" dirty="0" smtClean="0">
                <a:solidFill>
                  <a:srgbClr val="FF0000"/>
                </a:solidFill>
                <a:latin typeface="Bookman Old Style" pitchFamily="18" charset="0"/>
              </a:rPr>
              <a:t>Capital Account Transactions…2/2</a:t>
            </a:r>
            <a:endParaRPr lang="en-US" sz="3400" b="1" dirty="0">
              <a:solidFill>
                <a:srgbClr val="FF0000"/>
              </a:solidFill>
              <a:latin typeface="Bookman Old Style" pitchFamily="18" charset="0"/>
            </a:endParaRPr>
          </a:p>
        </p:txBody>
      </p:sp>
      <p:sp>
        <p:nvSpPr>
          <p:cNvPr id="4" name="Slide Number Placeholder 3"/>
          <p:cNvSpPr>
            <a:spLocks noGrp="1"/>
          </p:cNvSpPr>
          <p:nvPr>
            <p:ph type="sldNum" sz="quarter" idx="12"/>
          </p:nvPr>
        </p:nvSpPr>
        <p:spPr/>
        <p:txBody>
          <a:bodyPr/>
          <a:lstStyle/>
          <a:p>
            <a:fld id="{FC841631-A810-47A9-8031-7569C23745C4}" type="slidenum">
              <a:rPr lang="en-US" smtClean="0"/>
              <a:pPr/>
              <a:t>8</a:t>
            </a:fld>
            <a:endParaRPr lang="en-US" dirty="0"/>
          </a:p>
        </p:txBody>
      </p:sp>
      <p:graphicFrame>
        <p:nvGraphicFramePr>
          <p:cNvPr id="14" name="Table 13"/>
          <p:cNvGraphicFramePr>
            <a:graphicFrameLocks noGrp="1"/>
          </p:cNvGraphicFramePr>
          <p:nvPr/>
        </p:nvGraphicFramePr>
        <p:xfrm>
          <a:off x="381000" y="533400"/>
          <a:ext cx="8382000" cy="6262974"/>
        </p:xfrm>
        <a:graphic>
          <a:graphicData uri="http://schemas.openxmlformats.org/drawingml/2006/table">
            <a:tbl>
              <a:tblPr firstRow="1" bandRow="1">
                <a:tableStyleId>{F5AB1C69-6EDB-4FF4-983F-18BD219EF322}</a:tableStyleId>
              </a:tblPr>
              <a:tblGrid>
                <a:gridCol w="2895600"/>
                <a:gridCol w="5486400"/>
              </a:tblGrid>
              <a:tr h="897098">
                <a:tc gridSpan="2">
                  <a:txBody>
                    <a:bodyPr/>
                    <a:lstStyle/>
                    <a:p>
                      <a:pPr algn="ctr"/>
                      <a:r>
                        <a:rPr lang="en-US" sz="1800" b="1" dirty="0" smtClean="0">
                          <a:solidFill>
                            <a:srgbClr val="FF0000"/>
                          </a:solidFill>
                          <a:latin typeface="Bookman Old Style" pitchFamily="18" charset="0"/>
                        </a:rPr>
                        <a:t>Section 6(3)</a:t>
                      </a:r>
                      <a:endParaRPr lang="en-US" sz="1600" b="1" dirty="0" smtClean="0">
                        <a:latin typeface="Bookman Old Style" pitchFamily="18" charset="0"/>
                      </a:endParaRPr>
                    </a:p>
                    <a:p>
                      <a:pPr algn="ctr"/>
                      <a:r>
                        <a:rPr lang="en-US" sz="1600" b="1" dirty="0" smtClean="0">
                          <a:solidFill>
                            <a:schemeClr val="tx1"/>
                          </a:solidFill>
                          <a:latin typeface="Bookman Old Style" pitchFamily="18" charset="0"/>
                        </a:rPr>
                        <a:t>RBI in consultation with Central Govt. may by regulations,</a:t>
                      </a:r>
                      <a:r>
                        <a:rPr lang="en-US" sz="1600" b="1" baseline="0" dirty="0" smtClean="0">
                          <a:solidFill>
                            <a:schemeClr val="tx1"/>
                          </a:solidFill>
                          <a:latin typeface="Bookman Old Style" pitchFamily="18" charset="0"/>
                        </a:rPr>
                        <a:t> </a:t>
                      </a:r>
                      <a:r>
                        <a:rPr lang="en-US" sz="1600" b="1" dirty="0" smtClean="0">
                          <a:solidFill>
                            <a:schemeClr val="tx1"/>
                          </a:solidFill>
                          <a:latin typeface="Bookman Old Style" pitchFamily="18" charset="0"/>
                        </a:rPr>
                        <a:t>prohibit, restrict or regulate:</a:t>
                      </a:r>
                      <a:endParaRPr lang="en-US" sz="1600" dirty="0">
                        <a:solidFill>
                          <a:schemeClr val="tx1"/>
                        </a:solidFill>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tc>
              </a:tr>
              <a:tr h="117012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Transfer or issue of any </a:t>
                      </a:r>
                    </a:p>
                    <a:p>
                      <a:endParaRPr lang="en-US" sz="16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2" indent="0" algn="just">
                        <a:lnSpc>
                          <a:spcPct val="80000"/>
                        </a:lnSpc>
                        <a:buFont typeface="Wingdings" pitchFamily="2" charset="2"/>
                        <a:buChar char="v"/>
                      </a:pPr>
                      <a:r>
                        <a:rPr lang="en-US" sz="1600" b="1" dirty="0" smtClean="0">
                          <a:latin typeface="Bookman Old Style" pitchFamily="18" charset="0"/>
                        </a:rPr>
                        <a:t> foreign security </a:t>
                      </a:r>
                      <a:r>
                        <a:rPr lang="en-US" sz="1600" dirty="0" smtClean="0">
                          <a:latin typeface="Bookman Old Style" pitchFamily="18" charset="0"/>
                        </a:rPr>
                        <a:t>by a person resident in India</a:t>
                      </a:r>
                    </a:p>
                    <a:p>
                      <a:pPr marL="0" lvl="2" indent="0" algn="just">
                        <a:lnSpc>
                          <a:spcPct val="80000"/>
                        </a:lnSpc>
                        <a:buFont typeface="Wingdings" pitchFamily="2" charset="2"/>
                        <a:buChar char="v"/>
                      </a:pPr>
                      <a:r>
                        <a:rPr lang="en-US" sz="1600" b="1" dirty="0" smtClean="0">
                          <a:latin typeface="Bookman Old Style" pitchFamily="18" charset="0"/>
                        </a:rPr>
                        <a:t> security by a person resident outside India</a:t>
                      </a:r>
                    </a:p>
                    <a:p>
                      <a:pPr marL="231775" lvl="2" indent="-231775" algn="just">
                        <a:lnSpc>
                          <a:spcPct val="80000"/>
                        </a:lnSpc>
                        <a:buFont typeface="Wingdings" pitchFamily="2" charset="2"/>
                        <a:buChar char="v"/>
                      </a:pPr>
                      <a:r>
                        <a:rPr lang="en-US" sz="1600" b="1" dirty="0" smtClean="0">
                          <a:latin typeface="Bookman Old Style" pitchFamily="18" charset="0"/>
                        </a:rPr>
                        <a:t>security or foreign security by any branch,  office or agency in India of a person resident outside 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75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Any </a:t>
                      </a:r>
                      <a:r>
                        <a:rPr lang="en-US" sz="1600" b="1" dirty="0" smtClean="0">
                          <a:latin typeface="Bookman Old Style" pitchFamily="18" charset="0"/>
                        </a:rPr>
                        <a:t>borrowing or lending in foreign exchange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latin typeface="Bookman Old Style" pitchFamily="18" charset="0"/>
                      </a:endParaRPr>
                    </a:p>
                  </a:txBody>
                  <a:tcPr/>
                </a:tc>
              </a:tr>
              <a:tr h="635212">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Any </a:t>
                      </a:r>
                      <a:r>
                        <a:rPr lang="en-US" sz="1600" b="1" dirty="0" smtClean="0">
                          <a:latin typeface="Bookman Old Style" pitchFamily="18" charset="0"/>
                        </a:rPr>
                        <a:t>borrowing or lending in rupees between a person resident in India and a person resident outside 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latin typeface="Bookman Old Style" pitchFamily="18" charset="0"/>
                      </a:endParaRPr>
                    </a:p>
                  </a:txBody>
                  <a:tcPr/>
                </a:tc>
              </a:tr>
              <a:tr h="40675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Bookman Old Style" pitchFamily="18" charset="0"/>
                        </a:rPr>
                        <a:t>Deposits</a:t>
                      </a:r>
                      <a:r>
                        <a:rPr lang="en-US" sz="1600" dirty="0" smtClean="0">
                          <a:latin typeface="Bookman Old Style" pitchFamily="18" charset="0"/>
                        </a:rPr>
                        <a:t> between person resident in Indian and person resident outside 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latin typeface="Bookman Old Style" pitchFamily="18" charset="0"/>
                      </a:endParaRPr>
                    </a:p>
                  </a:txBody>
                  <a:tcPr/>
                </a:tc>
              </a:tr>
              <a:tr h="406759">
                <a:tc gridSpan="2">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Export, import or holding of </a:t>
                      </a:r>
                      <a:r>
                        <a:rPr lang="en-US" sz="1600" b="1" dirty="0" smtClean="0">
                          <a:latin typeface="Bookman Old Style" pitchFamily="18" charset="0"/>
                        </a:rPr>
                        <a:t>currency or currency 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latin typeface="Bookman Old Style" pitchFamily="18" charset="0"/>
                      </a:endParaRPr>
                    </a:p>
                  </a:txBody>
                  <a:tcPr/>
                </a:tc>
              </a:tr>
              <a:tr h="117012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Acquisition and transfer of </a:t>
                      </a:r>
                      <a:r>
                        <a:rPr lang="en-US" sz="1600" b="1" dirty="0" smtClean="0">
                          <a:latin typeface="Bookman Old Style" pitchFamily="18" charset="0"/>
                        </a:rPr>
                        <a:t>immovable property </a:t>
                      </a:r>
                      <a:r>
                        <a:rPr lang="en-US" sz="1600" dirty="0" smtClean="0">
                          <a:latin typeface="Bookman Old Style" pitchFamily="18" charset="0"/>
                        </a:rPr>
                        <a:t>other than a lease not exceeding five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1775" lvl="2" indent="-231775" algn="just">
                        <a:lnSpc>
                          <a:spcPct val="80000"/>
                        </a:lnSpc>
                        <a:buFont typeface="Wingdings" pitchFamily="2" charset="2"/>
                        <a:buChar char="v"/>
                      </a:pPr>
                      <a:r>
                        <a:rPr lang="en-US" sz="1600" b="1" dirty="0" smtClean="0">
                          <a:latin typeface="Bookman Old Style" pitchFamily="18" charset="0"/>
                        </a:rPr>
                        <a:t>outside India </a:t>
                      </a:r>
                      <a:r>
                        <a:rPr lang="en-US" sz="1600" dirty="0" smtClean="0">
                          <a:latin typeface="Bookman Old Style" pitchFamily="18" charset="0"/>
                        </a:rPr>
                        <a:t>by a person resident in India </a:t>
                      </a:r>
                    </a:p>
                    <a:p>
                      <a:pPr marL="0" lvl="2" indent="0" algn="just">
                        <a:lnSpc>
                          <a:spcPct val="80000"/>
                        </a:lnSpc>
                        <a:buFont typeface="Wingdings" pitchFamily="2" charset="2"/>
                        <a:buChar char="v"/>
                      </a:pPr>
                      <a:r>
                        <a:rPr lang="en-US" sz="1600" b="1" dirty="0" smtClean="0">
                          <a:latin typeface="Bookman Old Style" pitchFamily="18" charset="0"/>
                        </a:rPr>
                        <a:t> in India </a:t>
                      </a:r>
                      <a:r>
                        <a:rPr lang="en-US" sz="1600" dirty="0" smtClean="0">
                          <a:latin typeface="Bookman Old Style" pitchFamily="18" charset="0"/>
                        </a:rPr>
                        <a:t>by a person resident outside India</a:t>
                      </a:r>
                    </a:p>
                    <a:p>
                      <a:endParaRPr lang="en-US" sz="16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7012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Bookman Old Style" pitchFamily="18" charset="0"/>
                        </a:rPr>
                        <a:t>Giving a </a:t>
                      </a:r>
                      <a:r>
                        <a:rPr lang="en-US" sz="1600" b="1" dirty="0" smtClean="0">
                          <a:latin typeface="Bookman Old Style" pitchFamily="18" charset="0"/>
                        </a:rPr>
                        <a:t>guarantee or surety</a:t>
                      </a:r>
                      <a:r>
                        <a:rPr lang="en-US" sz="1600" dirty="0" smtClean="0">
                          <a:latin typeface="Bookman Old Style" pitchFamily="18" charset="0"/>
                        </a:rPr>
                        <a:t> in respect of any debt, obligation or other  liability incurred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31775" lvl="2" indent="-231775" algn="just">
                        <a:lnSpc>
                          <a:spcPct val="80000"/>
                        </a:lnSpc>
                        <a:buFont typeface="Wingdings" pitchFamily="2" charset="2"/>
                        <a:buChar char="v"/>
                      </a:pPr>
                      <a:r>
                        <a:rPr lang="en-US" sz="1600" b="1" dirty="0" smtClean="0">
                          <a:latin typeface="Bookman Old Style" pitchFamily="18" charset="0"/>
                        </a:rPr>
                        <a:t>by a person resident in India </a:t>
                      </a:r>
                      <a:r>
                        <a:rPr lang="en-US" sz="1600" dirty="0" smtClean="0">
                          <a:latin typeface="Bookman Old Style" pitchFamily="18" charset="0"/>
                        </a:rPr>
                        <a:t>and owed to a person resident outside India </a:t>
                      </a:r>
                    </a:p>
                    <a:p>
                      <a:pPr marL="0" lvl="2" indent="0" algn="just">
                        <a:lnSpc>
                          <a:spcPct val="80000"/>
                        </a:lnSpc>
                        <a:buFont typeface="Wingdings" pitchFamily="2" charset="2"/>
                        <a:buChar char="v"/>
                      </a:pPr>
                      <a:r>
                        <a:rPr lang="en-US" sz="1600" b="1" dirty="0" smtClean="0">
                          <a:latin typeface="Bookman Old Style" pitchFamily="18" charset="0"/>
                        </a:rPr>
                        <a:t> by a person resident outside India</a:t>
                      </a:r>
                    </a:p>
                    <a:p>
                      <a:endParaRPr lang="en-US" sz="16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normAutofit/>
          </a:bodyPr>
          <a:lstStyle/>
          <a:p>
            <a:pPr algn="ctr"/>
            <a:r>
              <a:rPr lang="en-US" sz="3200" b="1" dirty="0" smtClean="0">
                <a:solidFill>
                  <a:srgbClr val="FF0000"/>
                </a:solidFill>
                <a:latin typeface="Bookman Old Style" pitchFamily="18" charset="0"/>
              </a:rPr>
              <a:t>Rules under FEMA (6)</a:t>
            </a:r>
            <a:endParaRPr lang="en-US" sz="3200" dirty="0"/>
          </a:p>
        </p:txBody>
      </p:sp>
      <p:graphicFrame>
        <p:nvGraphicFramePr>
          <p:cNvPr id="4" name="Content Placeholder 3"/>
          <p:cNvGraphicFramePr>
            <a:graphicFrameLocks noGrp="1"/>
          </p:cNvGraphicFramePr>
          <p:nvPr>
            <p:ph idx="1"/>
          </p:nvPr>
        </p:nvGraphicFramePr>
        <p:xfrm>
          <a:off x="228600" y="1447800"/>
          <a:ext cx="8686800" cy="4114800"/>
        </p:xfrm>
        <a:graphic>
          <a:graphicData uri="http://schemas.openxmlformats.org/drawingml/2006/table">
            <a:tbl>
              <a:tblPr firstRow="1" bandRow="1">
                <a:tableStyleId>{5C22544A-7EE6-4342-B048-85BDC9FD1C3A}</a:tableStyleId>
              </a:tblPr>
              <a:tblGrid>
                <a:gridCol w="762000"/>
                <a:gridCol w="7924800"/>
              </a:tblGrid>
              <a:tr h="8189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ea typeface="Times New Roman"/>
                          <a:cs typeface="Times New Roman"/>
                        </a:rPr>
                        <a:t>1.</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tx1"/>
                          </a:solidFill>
                          <a:latin typeface="Bookman Old Style"/>
                          <a:ea typeface="Times New Roman"/>
                          <a:cs typeface="Arial"/>
                        </a:rPr>
                        <a:t>FEM (Encashment of Draft, Cheque, Instrument and Payment of Interest)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mn-lt"/>
                          <a:ea typeface="Times New Roman"/>
                          <a:cs typeface="Times New Roman"/>
                        </a:rPr>
                        <a:t>2.</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tx1"/>
                          </a:solidFill>
                          <a:latin typeface="Bookman Old Style" pitchFamily="18" charset="0"/>
                          <a:ea typeface="Times New Roman"/>
                          <a:cs typeface="Arial"/>
                        </a:rPr>
                        <a:t>FEM (Authentication of Documents)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mn-lt"/>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man Old Style" pitchFamily="18" charset="0"/>
                          <a:ea typeface="Times New Roman"/>
                          <a:cs typeface="Times New Roman"/>
                        </a:rPr>
                        <a:t>3.</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tx1"/>
                          </a:solidFill>
                          <a:latin typeface="Bookman Old Style" pitchFamily="18" charset="0"/>
                          <a:ea typeface="Times New Roman"/>
                          <a:cs typeface="Arial"/>
                        </a:rPr>
                        <a:t>FEM (Adjudication Proceedings and Appeals)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man Old Style" pitchFamily="18" charset="0"/>
                          <a:ea typeface="Times New Roman"/>
                          <a:cs typeface="Times New Roman"/>
                        </a:rPr>
                        <a:t>4.</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tx1"/>
                          </a:solidFill>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Current Account Transactions</a:t>
                      </a:r>
                      <a:r>
                        <a:rPr lang="en-IN" sz="1600" b="1" dirty="0" smtClean="0">
                          <a:solidFill>
                            <a:schemeClr val="tx1"/>
                          </a:solidFill>
                          <a:latin typeface="Bookman Old Style" pitchFamily="18" charset="0"/>
                          <a:ea typeface="Times New Roman"/>
                          <a:cs typeface="Arial"/>
                        </a:rPr>
                        <a:t>)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man Old Style" pitchFamily="18" charset="0"/>
                          <a:ea typeface="Times New Roman"/>
                          <a:cs typeface="Times New Roman"/>
                        </a:rPr>
                        <a:t>5.</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solidFill>
                            <a:schemeClr val="tx1"/>
                          </a:solidFill>
                          <a:latin typeface="Bookman Old Style" pitchFamily="18" charset="0"/>
                          <a:ea typeface="Times New Roman"/>
                          <a:cs typeface="Arial"/>
                        </a:rPr>
                        <a:t>FEM (</a:t>
                      </a:r>
                      <a:r>
                        <a:rPr lang="en-IN" sz="1600" b="1" dirty="0" smtClean="0">
                          <a:solidFill>
                            <a:srgbClr val="FF0000"/>
                          </a:solidFill>
                          <a:latin typeface="Bookman Old Style" pitchFamily="18" charset="0"/>
                          <a:ea typeface="Times New Roman"/>
                          <a:cs typeface="Arial"/>
                        </a:rPr>
                        <a:t>Compounding proceedings</a:t>
                      </a:r>
                      <a:r>
                        <a:rPr lang="en-IN" sz="1600" b="1" dirty="0" smtClean="0">
                          <a:solidFill>
                            <a:schemeClr val="tx1"/>
                          </a:solidFill>
                          <a:latin typeface="Bookman Old Style" pitchFamily="18" charset="0"/>
                          <a:ea typeface="Times New Roman"/>
                          <a:cs typeface="Arial"/>
                        </a:rPr>
                        <a:t>)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5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man Old Style" pitchFamily="18" charset="0"/>
                          <a:ea typeface="Times New Roman"/>
                          <a:cs typeface="Times New Roman"/>
                        </a:rPr>
                        <a:t>6.</a:t>
                      </a: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Bookman Old Style" pitchFamily="18" charset="0"/>
                          <a:ea typeface="Times New Roman"/>
                          <a:cs typeface="Times New Roman"/>
                        </a:rPr>
                        <a:t>Appellate Tribunal for Foreign</a:t>
                      </a:r>
                      <a:r>
                        <a:rPr lang="en-US" sz="1600" b="1" baseline="0" dirty="0" smtClean="0">
                          <a:solidFill>
                            <a:schemeClr val="tx1"/>
                          </a:solidFill>
                          <a:latin typeface="Bookman Old Style" pitchFamily="18" charset="0"/>
                          <a:ea typeface="Times New Roman"/>
                          <a:cs typeface="Times New Roman"/>
                        </a:rPr>
                        <a:t> Exchange (Recruitment, Salary &amp; Allowances &amp; Other Conditions of Service of Chairperson &amp; Members) Rules, 2000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latin typeface="Bookman Old Style" pitchFamily="18" charset="0"/>
                        <a:ea typeface="Times New Roman"/>
                        <a:cs typeface="Times New Roman"/>
                      </a:endParaRPr>
                    </a:p>
                  </a:txBody>
                  <a:tcPr marT="9144" marB="91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4344</TotalTime>
  <Words>5214</Words>
  <Application>Microsoft Office PowerPoint</Application>
  <PresentationFormat>On-screen Show (4:3)</PresentationFormat>
  <Paragraphs>542</Paragraphs>
  <Slides>34</Slides>
  <Notes>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Practical  Issues  in  Foreign  Transactions FEMA - an Overview  </vt:lpstr>
      <vt:lpstr>     Abstract from Lecture delivered by  Mr. Justice S H Kapadia, Hon’ble Chief Justice of India  on 20th February 2010 at ITAT Conference </vt:lpstr>
      <vt:lpstr>Foreign Exchange Management Act, 1999</vt:lpstr>
      <vt:lpstr>What is the mandate of the RBI/ADs?</vt:lpstr>
      <vt:lpstr>Current Account Transactions Sec 5</vt:lpstr>
      <vt:lpstr>Slide 6</vt:lpstr>
      <vt:lpstr>Capital Account Transactions…1/2</vt:lpstr>
      <vt:lpstr>Capital Account Transactions…2/2</vt:lpstr>
      <vt:lpstr>Rules under FEMA (6)</vt:lpstr>
      <vt:lpstr>Regulations under FEMA (26)</vt:lpstr>
      <vt:lpstr>Regulations under FEMA (26)</vt:lpstr>
      <vt:lpstr>Regulations under FEMA (26)</vt:lpstr>
      <vt:lpstr>Master Directions  </vt:lpstr>
      <vt:lpstr>Comprehensive Master Directions</vt:lpstr>
      <vt:lpstr> FDI Policy</vt:lpstr>
      <vt:lpstr>Frequently Asked questions (FAQs) by RBI</vt:lpstr>
      <vt:lpstr>  Dealing in foreign exchange, etc. Sec 3</vt:lpstr>
      <vt:lpstr>Definitions..1/3</vt:lpstr>
      <vt:lpstr>Definitions..2/3</vt:lpstr>
      <vt:lpstr>Definitions..3/3</vt:lpstr>
      <vt:lpstr>General Principles</vt:lpstr>
      <vt:lpstr>Residential Status……Cont’d</vt:lpstr>
      <vt:lpstr>Residential Status……Cont’d</vt:lpstr>
      <vt:lpstr>Definition of Person resident in India under FEMA...1/2</vt:lpstr>
      <vt:lpstr>Slide 25</vt:lpstr>
      <vt:lpstr>Definition of NRIs</vt:lpstr>
      <vt:lpstr>Definition of PIOs</vt:lpstr>
      <vt:lpstr>Overseas Citizenship of India (OCI)</vt:lpstr>
      <vt:lpstr>Close relative of an individual defined in Section 6 of Companies Act, 1956 / 2013</vt:lpstr>
      <vt:lpstr>Change of residential status....1/2</vt:lpstr>
      <vt:lpstr>Change of residential status....2/2</vt:lpstr>
      <vt:lpstr>Where to find the law - Reference/Sources</vt:lpstr>
      <vt:lpstr>Slide 33</vt:lpstr>
      <vt:lpstr>Slide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Vijay Gupta</cp:lastModifiedBy>
  <cp:revision>1542</cp:revision>
  <dcterms:created xsi:type="dcterms:W3CDTF">2011-06-09T12:44:01Z</dcterms:created>
  <dcterms:modified xsi:type="dcterms:W3CDTF">2016-04-27T10:22:15Z</dcterms:modified>
</cp:coreProperties>
</file>